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654E4-23F5-43FC-80EE-1317CF5A8980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F3F7C-63A7-43F9-B1E7-13520F7E9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35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4059" y="467359"/>
            <a:ext cx="7675880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10" dirty="0"/>
              <a:t>Dr. </a:t>
            </a:r>
            <a:r>
              <a:rPr spc="-5" dirty="0"/>
              <a:t>LaRae </a:t>
            </a:r>
            <a:r>
              <a:rPr dirty="0"/>
              <a:t>M. </a:t>
            </a:r>
            <a:r>
              <a:rPr spc="-5" dirty="0"/>
              <a:t>Donnellan, APR, CPRC </a:t>
            </a:r>
            <a:r>
              <a:rPr dirty="0"/>
              <a:t>Florida A&amp;M </a:t>
            </a:r>
            <a:r>
              <a:rPr spc="-5" dirty="0"/>
              <a:t>University, </a:t>
            </a:r>
            <a:r>
              <a:rPr dirty="0"/>
              <a:t>2009</a:t>
            </a:r>
            <a:r>
              <a:rPr spc="80" dirty="0"/>
              <a:t> </a:t>
            </a:r>
            <a:r>
              <a:rPr dirty="0"/>
              <a:t>©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03114-7BF4-4CE4-AE24-A81312F088C4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000" b="1" i="1">
                <a:solidFill>
                  <a:srgbClr val="FF0000"/>
                </a:solidFill>
                <a:latin typeface="Lucida Sans"/>
                <a:cs typeface="Lucida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10" dirty="0"/>
              <a:t>Dr. </a:t>
            </a:r>
            <a:r>
              <a:rPr spc="-5" dirty="0"/>
              <a:t>LaRae </a:t>
            </a:r>
            <a:r>
              <a:rPr dirty="0"/>
              <a:t>M. </a:t>
            </a:r>
            <a:r>
              <a:rPr spc="-5" dirty="0"/>
              <a:t>Donnellan, APR, CPRC </a:t>
            </a:r>
            <a:r>
              <a:rPr dirty="0"/>
              <a:t>Florida A&amp;M </a:t>
            </a:r>
            <a:r>
              <a:rPr spc="-5" dirty="0"/>
              <a:t>University, </a:t>
            </a:r>
            <a:r>
              <a:rPr dirty="0"/>
              <a:t>2009</a:t>
            </a:r>
            <a:r>
              <a:rPr spc="80" dirty="0"/>
              <a:t> </a:t>
            </a:r>
            <a:r>
              <a:rPr dirty="0"/>
              <a:t>©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C519-355E-4A96-8F24-3717A4675006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10" dirty="0"/>
              <a:t>Dr. </a:t>
            </a:r>
            <a:r>
              <a:rPr spc="-5" dirty="0"/>
              <a:t>LaRae </a:t>
            </a:r>
            <a:r>
              <a:rPr dirty="0"/>
              <a:t>M. </a:t>
            </a:r>
            <a:r>
              <a:rPr spc="-5" dirty="0"/>
              <a:t>Donnellan, APR, CPRC </a:t>
            </a:r>
            <a:r>
              <a:rPr dirty="0"/>
              <a:t>Florida A&amp;M </a:t>
            </a:r>
            <a:r>
              <a:rPr spc="-5" dirty="0"/>
              <a:t>University, </a:t>
            </a:r>
            <a:r>
              <a:rPr dirty="0"/>
              <a:t>2009</a:t>
            </a:r>
            <a:r>
              <a:rPr spc="80" dirty="0"/>
              <a:t> </a:t>
            </a:r>
            <a:r>
              <a:rPr dirty="0"/>
              <a:t>©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0B1C1-C226-4C90-BFE3-0C3B37B0F182}" type="datetime1">
              <a:rPr lang="en-US" smtClean="0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10" dirty="0"/>
              <a:t>Dr. </a:t>
            </a:r>
            <a:r>
              <a:rPr spc="-5" dirty="0"/>
              <a:t>LaRae </a:t>
            </a:r>
            <a:r>
              <a:rPr dirty="0"/>
              <a:t>M. </a:t>
            </a:r>
            <a:r>
              <a:rPr spc="-5" dirty="0"/>
              <a:t>Donnellan, APR, CPRC </a:t>
            </a:r>
            <a:r>
              <a:rPr dirty="0"/>
              <a:t>Florida A&amp;M </a:t>
            </a:r>
            <a:r>
              <a:rPr spc="-5" dirty="0"/>
              <a:t>University, </a:t>
            </a:r>
            <a:r>
              <a:rPr dirty="0"/>
              <a:t>2009</a:t>
            </a:r>
            <a:r>
              <a:rPr spc="80" dirty="0"/>
              <a:t> </a:t>
            </a:r>
            <a:r>
              <a:rPr dirty="0"/>
              <a:t>©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A9DA4-00B4-4403-B21C-752423981730}" type="datetime1">
              <a:rPr lang="en-US" smtClean="0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10" dirty="0"/>
              <a:t>Dr. </a:t>
            </a:r>
            <a:r>
              <a:rPr spc="-5" dirty="0"/>
              <a:t>LaRae </a:t>
            </a:r>
            <a:r>
              <a:rPr dirty="0"/>
              <a:t>M. </a:t>
            </a:r>
            <a:r>
              <a:rPr spc="-5" dirty="0"/>
              <a:t>Donnellan, APR, CPRC </a:t>
            </a:r>
            <a:r>
              <a:rPr dirty="0"/>
              <a:t>Florida A&amp;M </a:t>
            </a:r>
            <a:r>
              <a:rPr spc="-5" dirty="0"/>
              <a:t>University, </a:t>
            </a:r>
            <a:r>
              <a:rPr dirty="0"/>
              <a:t>2009</a:t>
            </a:r>
            <a:r>
              <a:rPr spc="80" dirty="0"/>
              <a:t> </a:t>
            </a:r>
            <a:r>
              <a:rPr dirty="0"/>
              <a:t>©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8ED5B-0756-4F56-8D00-337A839EED2B}" type="datetime1">
              <a:rPr lang="en-US" smtClean="0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22679" y="467359"/>
            <a:ext cx="6898640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7229" y="2137409"/>
            <a:ext cx="5209540" cy="13995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1">
                <a:solidFill>
                  <a:srgbClr val="FF0000"/>
                </a:solidFill>
                <a:latin typeface="Lucida Sans"/>
                <a:cs typeface="Lucida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50820" y="6279547"/>
            <a:ext cx="3612515" cy="153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10" dirty="0"/>
              <a:t>Dr. </a:t>
            </a:r>
            <a:r>
              <a:rPr spc="-5" dirty="0"/>
              <a:t>LaRae </a:t>
            </a:r>
            <a:r>
              <a:rPr dirty="0"/>
              <a:t>M. </a:t>
            </a:r>
            <a:r>
              <a:rPr spc="-5" dirty="0"/>
              <a:t>Donnellan, APR, CPRC </a:t>
            </a:r>
            <a:r>
              <a:rPr dirty="0"/>
              <a:t>Florida A&amp;M </a:t>
            </a:r>
            <a:r>
              <a:rPr spc="-5" dirty="0"/>
              <a:t>University, </a:t>
            </a:r>
            <a:r>
              <a:rPr dirty="0"/>
              <a:t>2009</a:t>
            </a:r>
            <a:r>
              <a:rPr spc="80" dirty="0"/>
              <a:t> </a:t>
            </a:r>
            <a:r>
              <a:rPr dirty="0"/>
              <a:t>©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5903D-49E9-4EC7-BDDA-9CA757F251AA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g"/><Relationship Id="rId9" Type="http://schemas.openxmlformats.org/officeDocument/2006/relationships/image" Target="../media/image24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1967229" y="2137409"/>
            <a:ext cx="5209540" cy="8207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ts val="6250"/>
              </a:lnSpc>
            </a:pPr>
            <a:r>
              <a:rPr sz="5400" b="1" i="0" spc="-5" dirty="0" smtClean="0">
                <a:latin typeface="Arial"/>
                <a:cs typeface="Arial"/>
              </a:rPr>
              <a:t>Parts </a:t>
            </a:r>
            <a:r>
              <a:rPr sz="5400" b="1" i="0" dirty="0">
                <a:latin typeface="Arial"/>
                <a:cs typeface="Arial"/>
              </a:rPr>
              <a:t>of</a:t>
            </a:r>
            <a:r>
              <a:rPr sz="5400" b="1" i="0" spc="-75" dirty="0">
                <a:latin typeface="Arial"/>
                <a:cs typeface="Arial"/>
              </a:rPr>
              <a:t> </a:t>
            </a:r>
            <a:r>
              <a:rPr sz="5400" b="1" i="0" spc="-5" dirty="0">
                <a:latin typeface="Arial"/>
                <a:cs typeface="Arial"/>
              </a:rPr>
              <a:t>Speech</a:t>
            </a:r>
            <a:endParaRPr sz="5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56739" y="3896359"/>
            <a:ext cx="5431155" cy="663643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586105" marR="581025" algn="ctr">
              <a:lnSpc>
                <a:spcPts val="2280"/>
              </a:lnSpc>
              <a:spcBef>
                <a:spcPts val="275"/>
              </a:spcBef>
            </a:pPr>
            <a:r>
              <a:rPr lang="en-US" sz="2000" dirty="0" smtClean="0">
                <a:latin typeface="Arial"/>
                <a:cs typeface="Arial"/>
              </a:rPr>
              <a:t>Prepared By:</a:t>
            </a:r>
          </a:p>
          <a:p>
            <a:pPr marL="586105" marR="581025" algn="ctr">
              <a:lnSpc>
                <a:spcPts val="2280"/>
              </a:lnSpc>
              <a:spcBef>
                <a:spcPts val="275"/>
              </a:spcBef>
            </a:pPr>
            <a:r>
              <a:rPr lang="en-US" sz="2000" dirty="0" err="1" smtClean="0">
                <a:latin typeface="Arial"/>
                <a:cs typeface="Arial"/>
              </a:rPr>
              <a:t>Nisar</a:t>
            </a:r>
            <a:r>
              <a:rPr lang="en-US" sz="2000" dirty="0" smtClean="0">
                <a:latin typeface="Arial"/>
                <a:cs typeface="Arial"/>
              </a:rPr>
              <a:t> Ahmad BS(English)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41320" y="467359"/>
            <a:ext cx="326199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latin typeface="Arial"/>
                <a:cs typeface="Arial"/>
              </a:rPr>
              <a:t>C</a:t>
            </a:r>
            <a:r>
              <a:rPr dirty="0"/>
              <a:t>onjunctions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669" y="1540933"/>
            <a:ext cx="6693534" cy="3387090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6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dirty="0">
                <a:latin typeface="Arial"/>
                <a:cs typeface="Arial"/>
              </a:rPr>
              <a:t>Conjunctions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connect:</a:t>
            </a:r>
            <a:endParaRPr sz="28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400"/>
              </a:spcBef>
              <a:buChar char="–"/>
              <a:tabLst>
                <a:tab pos="755650" algn="l"/>
              </a:tabLst>
            </a:pPr>
            <a:r>
              <a:rPr sz="2400" spc="-5" dirty="0">
                <a:latin typeface="Arial"/>
                <a:cs typeface="Arial"/>
              </a:rPr>
              <a:t>Words: </a:t>
            </a:r>
            <a:r>
              <a:rPr sz="2400" i="1" spc="-5" dirty="0">
                <a:latin typeface="Arial"/>
                <a:cs typeface="Arial"/>
              </a:rPr>
              <a:t>this </a:t>
            </a:r>
            <a:r>
              <a:rPr sz="2400" b="1" spc="-5" dirty="0">
                <a:solidFill>
                  <a:srgbClr val="FF3398"/>
                </a:solidFill>
                <a:latin typeface="Arial"/>
                <a:cs typeface="Arial"/>
              </a:rPr>
              <a:t>or </a:t>
            </a:r>
            <a:r>
              <a:rPr sz="2400" i="1" spc="-5" dirty="0">
                <a:latin typeface="Arial"/>
                <a:cs typeface="Arial"/>
              </a:rPr>
              <a:t>that</a:t>
            </a:r>
            <a:r>
              <a:rPr sz="2400" spc="-5" dirty="0">
                <a:latin typeface="Arial"/>
                <a:cs typeface="Arial"/>
              </a:rPr>
              <a:t>, </a:t>
            </a:r>
            <a:r>
              <a:rPr sz="2400" i="1" spc="-10" dirty="0">
                <a:latin typeface="Arial"/>
                <a:cs typeface="Arial"/>
              </a:rPr>
              <a:t>Tom </a:t>
            </a:r>
            <a:r>
              <a:rPr sz="2400" b="1" spc="-10" dirty="0">
                <a:solidFill>
                  <a:srgbClr val="FF3398"/>
                </a:solidFill>
                <a:latin typeface="Arial"/>
                <a:cs typeface="Arial"/>
              </a:rPr>
              <a:t>and</a:t>
            </a:r>
            <a:r>
              <a:rPr sz="2400" b="1" spc="75" dirty="0">
                <a:solidFill>
                  <a:srgbClr val="FF3398"/>
                </a:solidFill>
                <a:latin typeface="Arial"/>
                <a:cs typeface="Arial"/>
              </a:rPr>
              <a:t> </a:t>
            </a:r>
            <a:r>
              <a:rPr sz="2400" i="1" dirty="0">
                <a:latin typeface="Arial"/>
                <a:cs typeface="Arial"/>
              </a:rPr>
              <a:t>Jerry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400"/>
              </a:spcBef>
              <a:buChar char="–"/>
              <a:tabLst>
                <a:tab pos="755650" algn="l"/>
              </a:tabLst>
            </a:pPr>
            <a:r>
              <a:rPr sz="2400" spc="-5" dirty="0">
                <a:latin typeface="Arial"/>
                <a:cs typeface="Arial"/>
              </a:rPr>
              <a:t>Phrases: </a:t>
            </a:r>
            <a:r>
              <a:rPr sz="2400" i="1" spc="-5" dirty="0">
                <a:latin typeface="Arial"/>
                <a:cs typeface="Arial"/>
              </a:rPr>
              <a:t>skipping school </a:t>
            </a:r>
            <a:r>
              <a:rPr sz="2400" b="1" spc="-5" dirty="0">
                <a:solidFill>
                  <a:srgbClr val="FF3398"/>
                </a:solidFill>
                <a:latin typeface="Arial"/>
                <a:cs typeface="Arial"/>
              </a:rPr>
              <a:t>but </a:t>
            </a:r>
            <a:r>
              <a:rPr sz="2400" i="1" spc="-5" dirty="0">
                <a:latin typeface="Arial"/>
                <a:cs typeface="Arial"/>
              </a:rPr>
              <a:t>getting</a:t>
            </a:r>
            <a:r>
              <a:rPr sz="2400" i="1" spc="5" dirty="0"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caught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ts val="2780"/>
              </a:lnSpc>
              <a:spcBef>
                <a:spcPts val="390"/>
              </a:spcBef>
              <a:buChar char="–"/>
              <a:tabLst>
                <a:tab pos="755650" algn="l"/>
              </a:tabLst>
            </a:pPr>
            <a:r>
              <a:rPr sz="2400" spc="-5" dirty="0">
                <a:latin typeface="Arial"/>
                <a:cs typeface="Arial"/>
              </a:rPr>
              <a:t>Clauses: </a:t>
            </a:r>
            <a:r>
              <a:rPr sz="2400" b="1" spc="-5" dirty="0">
                <a:solidFill>
                  <a:srgbClr val="FF3398"/>
                </a:solidFill>
                <a:latin typeface="Arial"/>
                <a:cs typeface="Arial"/>
              </a:rPr>
              <a:t>Either </a:t>
            </a:r>
            <a:r>
              <a:rPr sz="2400" i="1" spc="-5" dirty="0">
                <a:latin typeface="Arial"/>
                <a:cs typeface="Arial"/>
              </a:rPr>
              <a:t>I’m going with</a:t>
            </a:r>
            <a:r>
              <a:rPr sz="2400" i="1" spc="5" dirty="0">
                <a:latin typeface="Arial"/>
                <a:cs typeface="Arial"/>
              </a:rPr>
              <a:t> </a:t>
            </a:r>
            <a:r>
              <a:rPr sz="2400" i="1" dirty="0">
                <a:latin typeface="Arial"/>
                <a:cs typeface="Arial"/>
              </a:rPr>
              <a:t>Meg</a:t>
            </a:r>
            <a:endParaRPr sz="2400">
              <a:latin typeface="Arial"/>
              <a:cs typeface="Arial"/>
            </a:endParaRPr>
          </a:p>
          <a:p>
            <a:pPr marL="755015">
              <a:lnSpc>
                <a:spcPts val="2780"/>
              </a:lnSpc>
            </a:pPr>
            <a:r>
              <a:rPr sz="2400" b="1" spc="-5" dirty="0">
                <a:solidFill>
                  <a:srgbClr val="FF3398"/>
                </a:solidFill>
                <a:latin typeface="Arial"/>
                <a:cs typeface="Arial"/>
              </a:rPr>
              <a:t>or </a:t>
            </a:r>
            <a:r>
              <a:rPr sz="2400" i="1" spc="-5" dirty="0">
                <a:latin typeface="Arial"/>
                <a:cs typeface="Arial"/>
              </a:rPr>
              <a:t>I’m going by</a:t>
            </a:r>
            <a:r>
              <a:rPr sz="2400" i="1" spc="20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myself.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900">
              <a:latin typeface="Arial"/>
              <a:cs typeface="Arial"/>
            </a:endParaRPr>
          </a:p>
          <a:p>
            <a:pPr marL="354965" marR="2316480">
              <a:lnSpc>
                <a:spcPts val="2850"/>
              </a:lnSpc>
            </a:pPr>
            <a:r>
              <a:rPr sz="2400" b="1" i="1" spc="-45" dirty="0">
                <a:latin typeface="Lucida Sans"/>
                <a:cs typeface="Lucida Sans"/>
              </a:rPr>
              <a:t>Alex </a:t>
            </a:r>
            <a:r>
              <a:rPr sz="2400" b="1" i="1" spc="-135" dirty="0">
                <a:solidFill>
                  <a:srgbClr val="FF3398"/>
                </a:solidFill>
                <a:latin typeface="Lucida Sans"/>
                <a:cs typeface="Lucida Sans"/>
              </a:rPr>
              <a:t>and </a:t>
            </a:r>
            <a:r>
              <a:rPr sz="2400" b="1" i="1" spc="-20" dirty="0">
                <a:latin typeface="Lucida Sans"/>
                <a:cs typeface="Lucida Sans"/>
              </a:rPr>
              <a:t>Cassie </a:t>
            </a:r>
            <a:r>
              <a:rPr sz="2400" b="1" i="1" spc="-180" dirty="0">
                <a:latin typeface="Lucida Sans"/>
                <a:cs typeface="Lucida Sans"/>
              </a:rPr>
              <a:t>are</a:t>
            </a:r>
            <a:r>
              <a:rPr sz="2400" b="1" i="1" spc="-335" dirty="0">
                <a:latin typeface="Lucida Sans"/>
                <a:cs typeface="Lucida Sans"/>
              </a:rPr>
              <a:t> </a:t>
            </a:r>
            <a:r>
              <a:rPr sz="2400" b="1" i="1" spc="-55" dirty="0">
                <a:latin typeface="Lucida Sans"/>
                <a:cs typeface="Lucida Sans"/>
              </a:rPr>
              <a:t>excited  </a:t>
            </a:r>
            <a:r>
              <a:rPr sz="2400" b="1" i="1" spc="-45" dirty="0">
                <a:solidFill>
                  <a:srgbClr val="FF3398"/>
                </a:solidFill>
                <a:latin typeface="Lucida Sans"/>
                <a:cs typeface="Lucida Sans"/>
              </a:rPr>
              <a:t>because </a:t>
            </a:r>
            <a:r>
              <a:rPr sz="2400" b="1" i="1" spc="-10" dirty="0">
                <a:latin typeface="Lucida Sans"/>
                <a:cs typeface="Lucida Sans"/>
              </a:rPr>
              <a:t>school </a:t>
            </a:r>
            <a:r>
              <a:rPr sz="2400" b="1" i="1" spc="-65" dirty="0">
                <a:latin typeface="Lucida Sans"/>
                <a:cs typeface="Lucida Sans"/>
              </a:rPr>
              <a:t>has</a:t>
            </a:r>
            <a:r>
              <a:rPr sz="2400" b="1" i="1" spc="-330" dirty="0">
                <a:latin typeface="Lucida Sans"/>
                <a:cs typeface="Lucida Sans"/>
              </a:rPr>
              <a:t> </a:t>
            </a:r>
            <a:r>
              <a:rPr sz="2400" b="1" i="1" spc="-90" dirty="0">
                <a:latin typeface="Lucida Sans"/>
                <a:cs typeface="Lucida Sans"/>
              </a:rPr>
              <a:t>begun.</a:t>
            </a:r>
            <a:endParaRPr sz="2400">
              <a:latin typeface="Lucida Sans"/>
              <a:cs typeface="Lucida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324600" y="3048000"/>
            <a:ext cx="2260600" cy="312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41320" y="467359"/>
            <a:ext cx="326199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latin typeface="Arial"/>
                <a:cs typeface="Arial"/>
              </a:rPr>
              <a:t>C</a:t>
            </a:r>
            <a:r>
              <a:rPr dirty="0"/>
              <a:t>onjunctions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669" y="1600200"/>
            <a:ext cx="8051800" cy="4122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3295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FF0000"/>
                </a:solidFill>
                <a:latin typeface="Arial"/>
                <a:cs typeface="Arial"/>
              </a:rPr>
              <a:t>Coordinate </a:t>
            </a:r>
            <a:r>
              <a:rPr sz="2800" dirty="0">
                <a:latin typeface="Arial"/>
                <a:cs typeface="Arial"/>
              </a:rPr>
              <a:t>conjunctions </a:t>
            </a:r>
            <a:r>
              <a:rPr sz="2800" spc="-5" dirty="0">
                <a:latin typeface="Arial"/>
                <a:cs typeface="Arial"/>
              </a:rPr>
              <a:t>join </a:t>
            </a:r>
            <a:r>
              <a:rPr sz="2800" dirty="0">
                <a:latin typeface="Arial"/>
                <a:cs typeface="Arial"/>
              </a:rPr>
              <a:t>items of equal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rank.</a:t>
            </a:r>
            <a:endParaRPr sz="2800">
              <a:latin typeface="Arial"/>
              <a:cs typeface="Arial"/>
            </a:endParaRPr>
          </a:p>
          <a:p>
            <a:pPr marL="755650" lvl="1" indent="-286385">
              <a:lnSpc>
                <a:spcPts val="2725"/>
              </a:lnSpc>
              <a:buChar char="–"/>
              <a:tabLst>
                <a:tab pos="755650" algn="l"/>
              </a:tabLst>
            </a:pPr>
            <a:r>
              <a:rPr sz="2400" spc="-10" dirty="0">
                <a:latin typeface="Arial"/>
                <a:cs typeface="Arial"/>
              </a:rPr>
              <a:t>Think </a:t>
            </a:r>
            <a:r>
              <a:rPr sz="2400" spc="-5" dirty="0">
                <a:latin typeface="Arial"/>
                <a:cs typeface="Arial"/>
              </a:rPr>
              <a:t>“FANBOYS”: </a:t>
            </a:r>
            <a:r>
              <a:rPr sz="2400" b="1" spc="-5" dirty="0">
                <a:latin typeface="Arial"/>
                <a:cs typeface="Arial"/>
              </a:rPr>
              <a:t>F</a:t>
            </a:r>
            <a:r>
              <a:rPr sz="2400" spc="-5" dirty="0">
                <a:latin typeface="Arial"/>
                <a:cs typeface="Arial"/>
              </a:rPr>
              <a:t>or </a:t>
            </a:r>
            <a:r>
              <a:rPr sz="2400" b="1" spc="-5" dirty="0">
                <a:latin typeface="Arial"/>
                <a:cs typeface="Arial"/>
              </a:rPr>
              <a:t>A</a:t>
            </a:r>
            <a:r>
              <a:rPr sz="2400" spc="-5" dirty="0">
                <a:latin typeface="Arial"/>
                <a:cs typeface="Arial"/>
              </a:rPr>
              <a:t>nd </a:t>
            </a:r>
            <a:r>
              <a:rPr sz="2400" b="1" spc="-5" dirty="0">
                <a:latin typeface="Arial"/>
                <a:cs typeface="Arial"/>
              </a:rPr>
              <a:t>N</a:t>
            </a:r>
            <a:r>
              <a:rPr sz="2400" spc="-5" dirty="0">
                <a:latin typeface="Arial"/>
                <a:cs typeface="Arial"/>
              </a:rPr>
              <a:t>or </a:t>
            </a:r>
            <a:r>
              <a:rPr sz="2400" b="1" spc="-5" dirty="0">
                <a:latin typeface="Arial"/>
                <a:cs typeface="Arial"/>
              </a:rPr>
              <a:t>B</a:t>
            </a:r>
            <a:r>
              <a:rPr sz="2400" spc="-5" dirty="0">
                <a:latin typeface="Arial"/>
                <a:cs typeface="Arial"/>
              </a:rPr>
              <a:t>ut </a:t>
            </a:r>
            <a:r>
              <a:rPr sz="2400" b="1" dirty="0">
                <a:latin typeface="Arial"/>
                <a:cs typeface="Arial"/>
              </a:rPr>
              <a:t>O</a:t>
            </a:r>
            <a:r>
              <a:rPr sz="2400" dirty="0">
                <a:latin typeface="Arial"/>
                <a:cs typeface="Arial"/>
              </a:rPr>
              <a:t>r </a:t>
            </a:r>
            <a:r>
              <a:rPr sz="2400" b="1" spc="-5" dirty="0">
                <a:latin typeface="Arial"/>
                <a:cs typeface="Arial"/>
              </a:rPr>
              <a:t>Y</a:t>
            </a:r>
            <a:r>
              <a:rPr sz="2400" spc="-5" dirty="0">
                <a:latin typeface="Arial"/>
                <a:cs typeface="Arial"/>
              </a:rPr>
              <a:t>et</a:t>
            </a:r>
            <a:r>
              <a:rPr sz="2400" spc="5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S</a:t>
            </a:r>
            <a:r>
              <a:rPr sz="2400" spc="-5" dirty="0">
                <a:latin typeface="Arial"/>
                <a:cs typeface="Arial"/>
              </a:rPr>
              <a:t>o</a:t>
            </a:r>
            <a:endParaRPr sz="2400">
              <a:latin typeface="Arial"/>
              <a:cs typeface="Arial"/>
            </a:endParaRPr>
          </a:p>
          <a:p>
            <a:pPr marL="354965" marR="320675" indent="-342900">
              <a:lnSpc>
                <a:spcPct val="744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7F00"/>
                </a:solidFill>
                <a:latin typeface="Arial"/>
                <a:cs typeface="Arial"/>
              </a:rPr>
              <a:t>Correlative </a:t>
            </a:r>
            <a:r>
              <a:rPr sz="2800" dirty="0">
                <a:latin typeface="Arial"/>
                <a:cs typeface="Arial"/>
              </a:rPr>
              <a:t>conjunctions </a:t>
            </a:r>
            <a:r>
              <a:rPr sz="2800" spc="-5" dirty="0">
                <a:latin typeface="Arial"/>
                <a:cs typeface="Arial"/>
              </a:rPr>
              <a:t>come in </a:t>
            </a:r>
            <a:r>
              <a:rPr sz="2800" dirty="0">
                <a:latin typeface="Arial"/>
                <a:cs typeface="Arial"/>
              </a:rPr>
              <a:t>pairs and join  </a:t>
            </a:r>
            <a:r>
              <a:rPr sz="2800" spc="-5" dirty="0">
                <a:latin typeface="Arial"/>
                <a:cs typeface="Arial"/>
              </a:rPr>
              <a:t>items </a:t>
            </a:r>
            <a:r>
              <a:rPr sz="2800" dirty="0">
                <a:latin typeface="Arial"/>
                <a:cs typeface="Arial"/>
              </a:rPr>
              <a:t>of equal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rank.</a:t>
            </a:r>
            <a:endParaRPr sz="2800">
              <a:latin typeface="Arial"/>
              <a:cs typeface="Arial"/>
            </a:endParaRPr>
          </a:p>
          <a:p>
            <a:pPr marL="755650" lvl="1" indent="-286385">
              <a:lnSpc>
                <a:spcPts val="2655"/>
              </a:lnSpc>
              <a:buChar char="–"/>
              <a:tabLst>
                <a:tab pos="755650" algn="l"/>
                <a:tab pos="2690495" algn="l"/>
                <a:tab pos="5809615" algn="l"/>
              </a:tabLst>
            </a:pPr>
            <a:r>
              <a:rPr sz="2400" spc="-10" dirty="0">
                <a:latin typeface="Arial"/>
                <a:cs typeface="Arial"/>
              </a:rPr>
              <a:t>either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…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or	</a:t>
            </a:r>
            <a:r>
              <a:rPr sz="2400" spc="-10" dirty="0">
                <a:latin typeface="Arial"/>
                <a:cs typeface="Arial"/>
              </a:rPr>
              <a:t>not </a:t>
            </a:r>
            <a:r>
              <a:rPr sz="2400" spc="-5" dirty="0">
                <a:latin typeface="Arial"/>
                <a:cs typeface="Arial"/>
              </a:rPr>
              <a:t>only </a:t>
            </a:r>
            <a:r>
              <a:rPr sz="2400" dirty="0">
                <a:latin typeface="Arial"/>
                <a:cs typeface="Arial"/>
              </a:rPr>
              <a:t>…</a:t>
            </a:r>
            <a:r>
              <a:rPr sz="2400" spc="3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but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also	if </a:t>
            </a:r>
            <a:r>
              <a:rPr sz="2400" dirty="0">
                <a:latin typeface="Arial"/>
                <a:cs typeface="Arial"/>
              </a:rPr>
              <a:t>…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then</a:t>
            </a:r>
            <a:endParaRPr sz="2400">
              <a:latin typeface="Arial"/>
              <a:cs typeface="Arial"/>
            </a:endParaRPr>
          </a:p>
          <a:p>
            <a:pPr marL="354965" marR="2085339" indent="-342900">
              <a:lnSpc>
                <a:spcPct val="74100"/>
              </a:lnSpc>
              <a:spcBef>
                <a:spcPts val="78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FF6600"/>
                </a:solidFill>
                <a:latin typeface="Arial"/>
                <a:cs typeface="Arial"/>
              </a:rPr>
              <a:t>Subordinate </a:t>
            </a:r>
            <a:r>
              <a:rPr sz="2800" dirty="0">
                <a:latin typeface="Arial"/>
                <a:cs typeface="Arial"/>
              </a:rPr>
              <a:t>conjunctions </a:t>
            </a:r>
            <a:r>
              <a:rPr sz="2800" spc="-5" dirty="0">
                <a:latin typeface="Arial"/>
                <a:cs typeface="Arial"/>
              </a:rPr>
              <a:t>join items  </a:t>
            </a:r>
            <a:r>
              <a:rPr sz="2800" dirty="0">
                <a:latin typeface="Arial"/>
                <a:cs typeface="Arial"/>
              </a:rPr>
              <a:t>of unequal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rank.</a:t>
            </a:r>
            <a:endParaRPr sz="2800">
              <a:latin typeface="Arial"/>
              <a:cs typeface="Arial"/>
            </a:endParaRPr>
          </a:p>
          <a:p>
            <a:pPr marL="755650" lvl="1" indent="-286385">
              <a:lnSpc>
                <a:spcPts val="2750"/>
              </a:lnSpc>
              <a:buChar char="–"/>
              <a:tabLst>
                <a:tab pos="755650" algn="l"/>
              </a:tabLst>
            </a:pPr>
            <a:r>
              <a:rPr sz="2400" spc="-10" dirty="0">
                <a:latin typeface="Arial"/>
                <a:cs typeface="Arial"/>
              </a:rPr>
              <a:t>although, </a:t>
            </a:r>
            <a:r>
              <a:rPr sz="2400" spc="-5" dirty="0">
                <a:latin typeface="Arial"/>
                <a:cs typeface="Arial"/>
              </a:rPr>
              <a:t>because, as </a:t>
            </a:r>
            <a:r>
              <a:rPr sz="2400" spc="-10" dirty="0">
                <a:latin typeface="Arial"/>
                <a:cs typeface="Arial"/>
              </a:rPr>
              <a:t>long </a:t>
            </a:r>
            <a:r>
              <a:rPr sz="2400" spc="-5" dirty="0">
                <a:latin typeface="Arial"/>
                <a:cs typeface="Arial"/>
              </a:rPr>
              <a:t>as,</a:t>
            </a:r>
            <a:r>
              <a:rPr sz="2400" spc="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until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Arial"/>
              <a:cs typeface="Arial"/>
            </a:endParaRPr>
          </a:p>
          <a:p>
            <a:pPr marL="354965" marR="2451100">
              <a:lnSpc>
                <a:spcPct val="74300"/>
              </a:lnSpc>
            </a:pPr>
            <a:r>
              <a:rPr sz="2400" b="1" i="1" spc="-170" dirty="0">
                <a:solidFill>
                  <a:srgbClr val="007F00"/>
                </a:solidFill>
                <a:latin typeface="Lucida Sans"/>
                <a:cs typeface="Lucida Sans"/>
              </a:rPr>
              <a:t>If </a:t>
            </a:r>
            <a:r>
              <a:rPr sz="2400" b="1" i="1" spc="-145" dirty="0">
                <a:latin typeface="Lucida Sans"/>
                <a:cs typeface="Lucida Sans"/>
              </a:rPr>
              <a:t>their </a:t>
            </a:r>
            <a:r>
              <a:rPr sz="2400" b="1" i="1" spc="-100" dirty="0">
                <a:latin typeface="Lucida Sans"/>
                <a:cs typeface="Lucida Sans"/>
              </a:rPr>
              <a:t>friends join </a:t>
            </a:r>
            <a:r>
              <a:rPr sz="2400" b="1" i="1" spc="-110" dirty="0">
                <a:latin typeface="Lucida Sans"/>
                <a:cs typeface="Lucida Sans"/>
              </a:rPr>
              <a:t>the </a:t>
            </a:r>
            <a:r>
              <a:rPr sz="2400" b="1" i="1" spc="-95" dirty="0">
                <a:latin typeface="Lucida Sans"/>
                <a:cs typeface="Lucida Sans"/>
              </a:rPr>
              <a:t>choir, </a:t>
            </a:r>
            <a:r>
              <a:rPr sz="2400" b="1" i="1" spc="-105" dirty="0">
                <a:solidFill>
                  <a:srgbClr val="007F00"/>
                </a:solidFill>
                <a:latin typeface="Lucida Sans"/>
                <a:cs typeface="Lucida Sans"/>
              </a:rPr>
              <a:t>then  </a:t>
            </a:r>
            <a:r>
              <a:rPr sz="2400" b="1" i="1" spc="35" dirty="0">
                <a:latin typeface="Lucida Sans"/>
                <a:cs typeface="Lucida Sans"/>
              </a:rPr>
              <a:t>Jon </a:t>
            </a:r>
            <a:r>
              <a:rPr sz="2400" b="1" i="1" spc="-135" dirty="0">
                <a:solidFill>
                  <a:srgbClr val="FF0000"/>
                </a:solidFill>
                <a:latin typeface="Lucida Sans"/>
                <a:cs typeface="Lucida Sans"/>
              </a:rPr>
              <a:t>and </a:t>
            </a:r>
            <a:r>
              <a:rPr sz="2400" b="1" i="1" spc="-95" dirty="0">
                <a:latin typeface="Lucida Sans"/>
                <a:cs typeface="Lucida Sans"/>
              </a:rPr>
              <a:t>Kate </a:t>
            </a:r>
            <a:r>
              <a:rPr sz="2400" b="1" i="1" spc="-105" dirty="0">
                <a:latin typeface="Lucida Sans"/>
                <a:cs typeface="Lucida Sans"/>
              </a:rPr>
              <a:t>will, </a:t>
            </a:r>
            <a:r>
              <a:rPr sz="2400" b="1" i="1" spc="-85" dirty="0">
                <a:latin typeface="Lucida Sans"/>
                <a:cs typeface="Lucida Sans"/>
              </a:rPr>
              <a:t>too, </a:t>
            </a:r>
            <a:r>
              <a:rPr sz="2400" b="1" i="1" spc="-40" dirty="0">
                <a:solidFill>
                  <a:srgbClr val="FF6600"/>
                </a:solidFill>
                <a:latin typeface="Lucida Sans"/>
                <a:cs typeface="Lucida Sans"/>
              </a:rPr>
              <a:t>because</a:t>
            </a:r>
            <a:r>
              <a:rPr sz="2400" b="1" i="1" spc="-385" dirty="0">
                <a:solidFill>
                  <a:srgbClr val="FF6600"/>
                </a:solidFill>
                <a:latin typeface="Lucida Sans"/>
                <a:cs typeface="Lucida Sans"/>
              </a:rPr>
              <a:t> </a:t>
            </a:r>
            <a:r>
              <a:rPr sz="2400" b="1" i="1" spc="-105" dirty="0">
                <a:latin typeface="Lucida Sans"/>
                <a:cs typeface="Lucida Sans"/>
              </a:rPr>
              <a:t>they  </a:t>
            </a:r>
            <a:r>
              <a:rPr sz="2400" b="1" i="1" spc="-60" dirty="0">
                <a:latin typeface="Lucida Sans"/>
                <a:cs typeface="Lucida Sans"/>
              </a:rPr>
              <a:t>love </a:t>
            </a:r>
            <a:r>
              <a:rPr sz="2400" b="1" i="1" spc="-100" dirty="0">
                <a:latin typeface="Lucida Sans"/>
                <a:cs typeface="Lucida Sans"/>
              </a:rPr>
              <a:t>to</a:t>
            </a:r>
            <a:r>
              <a:rPr sz="2400" b="1" i="1" spc="-180" dirty="0">
                <a:latin typeface="Lucida Sans"/>
                <a:cs typeface="Lucida Sans"/>
              </a:rPr>
              <a:t> </a:t>
            </a:r>
            <a:r>
              <a:rPr sz="2400" b="1" i="1" spc="-60" dirty="0">
                <a:latin typeface="Lucida Sans"/>
                <a:cs typeface="Lucida Sans"/>
              </a:rPr>
              <a:t>sing.</a:t>
            </a:r>
            <a:endParaRPr sz="2400">
              <a:latin typeface="Lucida Sans"/>
              <a:cs typeface="Lucida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546850" y="3886200"/>
            <a:ext cx="2073909" cy="22872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17900" y="467359"/>
            <a:ext cx="210883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latin typeface="Arial"/>
                <a:cs typeface="Arial"/>
              </a:rPr>
              <a:t>A</a:t>
            </a:r>
            <a:r>
              <a:rPr spc="-5" dirty="0"/>
              <a:t>dverbs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669" y="1600200"/>
            <a:ext cx="8072755" cy="3799840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354965" marR="26670" indent="-342900">
              <a:lnSpc>
                <a:spcPts val="2810"/>
              </a:lnSpc>
              <a:spcBef>
                <a:spcPts val="65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Adverbs modify (or </a:t>
            </a:r>
            <a:r>
              <a:rPr sz="2800" dirty="0">
                <a:latin typeface="Arial"/>
                <a:cs typeface="Arial"/>
              </a:rPr>
              <a:t>describe) verbs, adjectives  or other adverbs. They tell us </a:t>
            </a:r>
            <a:r>
              <a:rPr sz="2800" spc="-5" dirty="0">
                <a:latin typeface="Arial"/>
                <a:cs typeface="Arial"/>
              </a:rPr>
              <a:t>how, when, </a:t>
            </a:r>
            <a:r>
              <a:rPr sz="2800" dirty="0">
                <a:latin typeface="Arial"/>
                <a:cs typeface="Arial"/>
              </a:rPr>
              <a:t>where,  to </a:t>
            </a:r>
            <a:r>
              <a:rPr sz="2800" spc="-5" dirty="0">
                <a:latin typeface="Arial"/>
                <a:cs typeface="Arial"/>
              </a:rPr>
              <a:t>what </a:t>
            </a:r>
            <a:r>
              <a:rPr sz="2800" dirty="0">
                <a:latin typeface="Arial"/>
                <a:cs typeface="Arial"/>
              </a:rPr>
              <a:t>degree or </a:t>
            </a:r>
            <a:r>
              <a:rPr sz="2800" spc="-5" dirty="0">
                <a:latin typeface="Arial"/>
                <a:cs typeface="Arial"/>
              </a:rPr>
              <a:t>how</a:t>
            </a:r>
            <a:r>
              <a:rPr sz="2800" spc="1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much:</a:t>
            </a:r>
            <a:endParaRPr sz="28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130"/>
              </a:spcBef>
              <a:buChar char="–"/>
              <a:tabLst>
                <a:tab pos="755650" algn="l"/>
              </a:tabLst>
            </a:pPr>
            <a:r>
              <a:rPr sz="2400" spc="-5" dirty="0">
                <a:latin typeface="Arial"/>
                <a:cs typeface="Arial"/>
              </a:rPr>
              <a:t>Verbs: </a:t>
            </a:r>
            <a:r>
              <a:rPr sz="2400" i="1" spc="-5" dirty="0">
                <a:latin typeface="Arial"/>
                <a:cs typeface="Arial"/>
              </a:rPr>
              <a:t>He rises </a:t>
            </a:r>
            <a:r>
              <a:rPr sz="2400" b="1" spc="-5" dirty="0">
                <a:solidFill>
                  <a:srgbClr val="009898"/>
                </a:solidFill>
                <a:latin typeface="Arial"/>
                <a:cs typeface="Arial"/>
              </a:rPr>
              <a:t>slowly</a:t>
            </a:r>
            <a:r>
              <a:rPr sz="2400" spc="-5" dirty="0">
                <a:latin typeface="Arial"/>
                <a:cs typeface="Arial"/>
              </a:rPr>
              <a:t>, </a:t>
            </a:r>
            <a:r>
              <a:rPr sz="2400" i="1" spc="-5" dirty="0">
                <a:latin typeface="Arial"/>
                <a:cs typeface="Arial"/>
              </a:rPr>
              <a:t>sings </a:t>
            </a:r>
            <a:r>
              <a:rPr sz="2400" b="1" spc="-5" dirty="0">
                <a:solidFill>
                  <a:srgbClr val="009898"/>
                </a:solidFill>
                <a:latin typeface="Arial"/>
                <a:cs typeface="Arial"/>
              </a:rPr>
              <a:t>beautifully</a:t>
            </a:r>
            <a:r>
              <a:rPr sz="2400" spc="-5" dirty="0">
                <a:latin typeface="Arial"/>
                <a:cs typeface="Arial"/>
              </a:rPr>
              <a:t>, </a:t>
            </a:r>
            <a:r>
              <a:rPr sz="2400" i="1" spc="-5" dirty="0">
                <a:latin typeface="Arial"/>
                <a:cs typeface="Arial"/>
              </a:rPr>
              <a:t>plays</a:t>
            </a:r>
            <a:r>
              <a:rPr sz="2400" i="1" spc="70" dirty="0"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009898"/>
                </a:solidFill>
                <a:latin typeface="Arial"/>
                <a:cs typeface="Arial"/>
              </a:rPr>
              <a:t>well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120"/>
              </a:spcBef>
              <a:buChar char="–"/>
              <a:tabLst>
                <a:tab pos="755650" algn="l"/>
              </a:tabLst>
            </a:pPr>
            <a:r>
              <a:rPr sz="2400" spc="-5" dirty="0">
                <a:latin typeface="Arial"/>
                <a:cs typeface="Arial"/>
              </a:rPr>
              <a:t>Adjectives: It’s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b="1" dirty="0">
                <a:solidFill>
                  <a:srgbClr val="009898"/>
                </a:solidFill>
                <a:latin typeface="Arial"/>
                <a:cs typeface="Arial"/>
              </a:rPr>
              <a:t>totally </a:t>
            </a:r>
            <a:r>
              <a:rPr sz="2400" i="1" spc="-5" dirty="0">
                <a:latin typeface="Arial"/>
                <a:cs typeface="Arial"/>
              </a:rPr>
              <a:t>cool </a:t>
            </a:r>
            <a:r>
              <a:rPr sz="2400" spc="-10" dirty="0">
                <a:latin typeface="Arial"/>
                <a:cs typeface="Arial"/>
              </a:rPr>
              <a:t>band, </a:t>
            </a:r>
            <a:r>
              <a:rPr sz="2400" b="1" spc="-5" dirty="0">
                <a:solidFill>
                  <a:srgbClr val="009898"/>
                </a:solidFill>
                <a:latin typeface="Arial"/>
                <a:cs typeface="Arial"/>
              </a:rPr>
              <a:t>very </a:t>
            </a:r>
            <a:r>
              <a:rPr sz="2400" i="1" spc="-5" dirty="0">
                <a:latin typeface="Arial"/>
                <a:cs typeface="Arial"/>
              </a:rPr>
              <a:t>pretty</a:t>
            </a:r>
            <a:r>
              <a:rPr sz="2400" i="1" spc="4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woman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120"/>
              </a:spcBef>
              <a:buChar char="–"/>
              <a:tabLst>
                <a:tab pos="755650" algn="l"/>
              </a:tabLst>
            </a:pPr>
            <a:r>
              <a:rPr sz="2400" spc="-5" dirty="0">
                <a:latin typeface="Arial"/>
                <a:cs typeface="Arial"/>
              </a:rPr>
              <a:t>Adverbs: </a:t>
            </a:r>
            <a:r>
              <a:rPr sz="2400" spc="-10" dirty="0">
                <a:latin typeface="Arial"/>
                <a:cs typeface="Arial"/>
              </a:rPr>
              <a:t>She </a:t>
            </a:r>
            <a:r>
              <a:rPr sz="2400" spc="-5" dirty="0">
                <a:latin typeface="Arial"/>
                <a:cs typeface="Arial"/>
              </a:rPr>
              <a:t>drove </a:t>
            </a:r>
            <a:r>
              <a:rPr sz="2400" b="1" dirty="0">
                <a:solidFill>
                  <a:srgbClr val="009898"/>
                </a:solidFill>
                <a:latin typeface="Arial"/>
                <a:cs typeface="Arial"/>
              </a:rPr>
              <a:t>too </a:t>
            </a:r>
            <a:r>
              <a:rPr sz="2400" i="1" spc="-5" dirty="0">
                <a:latin typeface="Arial"/>
                <a:cs typeface="Arial"/>
              </a:rPr>
              <a:t>recklessly</a:t>
            </a:r>
            <a:r>
              <a:rPr sz="2400" spc="-5" dirty="0">
                <a:latin typeface="Arial"/>
                <a:cs typeface="Arial"/>
              </a:rPr>
              <a:t>, cooks </a:t>
            </a:r>
            <a:r>
              <a:rPr sz="2400" b="1" spc="-5" dirty="0">
                <a:solidFill>
                  <a:srgbClr val="009898"/>
                </a:solidFill>
                <a:latin typeface="Arial"/>
                <a:cs typeface="Arial"/>
              </a:rPr>
              <a:t>very</a:t>
            </a:r>
            <a:r>
              <a:rPr sz="2400" b="1" spc="55" dirty="0">
                <a:solidFill>
                  <a:srgbClr val="009898"/>
                </a:solidFill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well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800">
              <a:latin typeface="Arial"/>
              <a:cs typeface="Arial"/>
            </a:endParaRPr>
          </a:p>
          <a:p>
            <a:pPr marL="354965" marR="3386454">
              <a:lnSpc>
                <a:spcPct val="85100"/>
              </a:lnSpc>
              <a:spcBef>
                <a:spcPts val="5"/>
              </a:spcBef>
            </a:pPr>
            <a:r>
              <a:rPr sz="2400" b="1" i="1" spc="-200" dirty="0">
                <a:latin typeface="Lucida Sans"/>
                <a:cs typeface="Lucida Sans"/>
              </a:rPr>
              <a:t>Mark </a:t>
            </a:r>
            <a:r>
              <a:rPr sz="2400" b="1" i="1" spc="-95" dirty="0">
                <a:latin typeface="Lucida Sans"/>
                <a:cs typeface="Lucida Sans"/>
              </a:rPr>
              <a:t>watched </a:t>
            </a:r>
            <a:r>
              <a:rPr sz="2400" b="1" i="1" spc="-125" dirty="0">
                <a:solidFill>
                  <a:srgbClr val="009898"/>
                </a:solidFill>
                <a:latin typeface="Lucida Sans"/>
                <a:cs typeface="Lucida Sans"/>
              </a:rPr>
              <a:t>very </a:t>
            </a:r>
            <a:r>
              <a:rPr sz="2400" b="1" i="1" spc="-110" dirty="0">
                <a:solidFill>
                  <a:srgbClr val="009898"/>
                </a:solidFill>
                <a:latin typeface="Lucida Sans"/>
                <a:cs typeface="Lucida Sans"/>
              </a:rPr>
              <a:t>intently </a:t>
            </a:r>
            <a:r>
              <a:rPr sz="2400" b="1" i="1" spc="-50" dirty="0">
                <a:latin typeface="Lucida Sans"/>
                <a:cs typeface="Lucida Sans"/>
              </a:rPr>
              <a:t>as  </a:t>
            </a:r>
            <a:r>
              <a:rPr sz="2400" b="1" i="1" spc="-110" dirty="0">
                <a:latin typeface="Lucida Sans"/>
                <a:cs typeface="Lucida Sans"/>
              </a:rPr>
              <a:t>the lead </a:t>
            </a:r>
            <a:r>
              <a:rPr sz="2400" b="1" i="1" spc="-150" dirty="0">
                <a:latin typeface="Lucida Sans"/>
                <a:cs typeface="Lucida Sans"/>
              </a:rPr>
              <a:t>car </a:t>
            </a:r>
            <a:r>
              <a:rPr sz="2400" b="1" i="1" spc="-100" dirty="0">
                <a:latin typeface="Lucida Sans"/>
                <a:cs typeface="Lucida Sans"/>
              </a:rPr>
              <a:t>rounded </a:t>
            </a:r>
            <a:r>
              <a:rPr sz="2400" b="1" i="1" spc="-105" dirty="0">
                <a:latin typeface="Lucida Sans"/>
                <a:cs typeface="Lucida Sans"/>
              </a:rPr>
              <a:t>the  </a:t>
            </a:r>
            <a:r>
              <a:rPr sz="2400" b="1" i="1" spc="-55" dirty="0">
                <a:solidFill>
                  <a:srgbClr val="009898"/>
                </a:solidFill>
                <a:latin typeface="Lucida Sans"/>
                <a:cs typeface="Lucida Sans"/>
              </a:rPr>
              <a:t>exceedingly </a:t>
            </a:r>
            <a:r>
              <a:rPr sz="2400" b="1" i="1" spc="-50" dirty="0">
                <a:latin typeface="Lucida Sans"/>
                <a:cs typeface="Lucida Sans"/>
              </a:rPr>
              <a:t>steep</a:t>
            </a:r>
            <a:r>
              <a:rPr sz="2400" b="1" i="1" spc="-204" dirty="0">
                <a:latin typeface="Lucida Sans"/>
                <a:cs typeface="Lucida Sans"/>
              </a:rPr>
              <a:t> </a:t>
            </a:r>
            <a:r>
              <a:rPr sz="2400" b="1" i="1" spc="-95" dirty="0">
                <a:latin typeface="Lucida Sans"/>
                <a:cs typeface="Lucida Sans"/>
              </a:rPr>
              <a:t>curve.</a:t>
            </a:r>
            <a:endParaRPr sz="2400">
              <a:latin typeface="Lucida Sans"/>
              <a:cs typeface="Lucida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638800" y="4343400"/>
            <a:ext cx="2900679" cy="16281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61690" y="467359"/>
            <a:ext cx="241998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latin typeface="Arial"/>
                <a:cs typeface="Arial"/>
              </a:rPr>
              <a:t>P</a:t>
            </a:r>
            <a:r>
              <a:rPr spc="-5" dirty="0"/>
              <a:t>ronouns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669" y="1541779"/>
            <a:ext cx="5775325" cy="995680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6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Pronouns </a:t>
            </a:r>
            <a:r>
              <a:rPr sz="2800" dirty="0">
                <a:latin typeface="Arial"/>
                <a:cs typeface="Arial"/>
              </a:rPr>
              <a:t>take the place of</a:t>
            </a:r>
            <a:r>
              <a:rPr sz="2800" spc="-3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nouns.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59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Pronouns </a:t>
            </a:r>
            <a:r>
              <a:rPr sz="2800" dirty="0">
                <a:latin typeface="Arial"/>
                <a:cs typeface="Arial"/>
              </a:rPr>
              <a:t>take one of three</a:t>
            </a:r>
            <a:r>
              <a:rPr sz="2800" spc="-1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forms: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1869" y="2513329"/>
            <a:ext cx="1935480" cy="127254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490"/>
              </a:spcBef>
              <a:buChar char="–"/>
              <a:tabLst>
                <a:tab pos="298450" algn="l"/>
              </a:tabLst>
            </a:pPr>
            <a:r>
              <a:rPr sz="2400" spc="-5" dirty="0">
                <a:latin typeface="Arial"/>
                <a:cs typeface="Arial"/>
              </a:rPr>
              <a:t>Subjective:</a:t>
            </a:r>
            <a:endParaRPr sz="240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390"/>
              </a:spcBef>
              <a:buChar char="–"/>
              <a:tabLst>
                <a:tab pos="298450" algn="l"/>
              </a:tabLst>
            </a:pPr>
            <a:r>
              <a:rPr sz="2400" spc="-5" dirty="0">
                <a:latin typeface="Arial"/>
                <a:cs typeface="Arial"/>
              </a:rPr>
              <a:t>Objective:</a:t>
            </a:r>
            <a:endParaRPr sz="240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400"/>
              </a:spcBef>
              <a:buChar char="–"/>
              <a:tabLst>
                <a:tab pos="298450" algn="l"/>
              </a:tabLst>
            </a:pPr>
            <a:r>
              <a:rPr sz="2400" spc="-10" dirty="0">
                <a:latin typeface="Arial"/>
                <a:cs typeface="Arial"/>
              </a:rPr>
              <a:t>Po</a:t>
            </a:r>
            <a:r>
              <a:rPr sz="2400" dirty="0">
                <a:latin typeface="Arial"/>
                <a:cs typeface="Arial"/>
              </a:rPr>
              <a:t>s</a:t>
            </a:r>
            <a:r>
              <a:rPr sz="2400" spc="5" dirty="0">
                <a:latin typeface="Arial"/>
                <a:cs typeface="Arial"/>
              </a:rPr>
              <a:t>s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ss</a:t>
            </a:r>
            <a:r>
              <a:rPr sz="2400" spc="-15" dirty="0">
                <a:latin typeface="Arial"/>
                <a:cs typeface="Arial"/>
              </a:rPr>
              <a:t>i</a:t>
            </a:r>
            <a:r>
              <a:rPr sz="2400" spc="5" dirty="0">
                <a:latin typeface="Arial"/>
                <a:cs typeface="Arial"/>
              </a:rPr>
              <a:t>v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29249" y="2513329"/>
            <a:ext cx="4535805" cy="1272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93395" indent="48260">
              <a:lnSpc>
                <a:spcPct val="1135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I, </a:t>
            </a:r>
            <a:r>
              <a:rPr sz="2400" spc="-5" dirty="0">
                <a:latin typeface="Arial"/>
                <a:cs typeface="Arial"/>
              </a:rPr>
              <a:t>you, </a:t>
            </a:r>
            <a:r>
              <a:rPr sz="2400" spc="-10" dirty="0">
                <a:latin typeface="Arial"/>
                <a:cs typeface="Arial"/>
              </a:rPr>
              <a:t>he, </a:t>
            </a:r>
            <a:r>
              <a:rPr sz="2400" spc="-5" dirty="0">
                <a:latin typeface="Arial"/>
                <a:cs typeface="Arial"/>
              </a:rPr>
              <a:t>she, it, they, </a:t>
            </a:r>
            <a:r>
              <a:rPr sz="2400" spc="-10" dirty="0">
                <a:latin typeface="Arial"/>
                <a:cs typeface="Arial"/>
              </a:rPr>
              <a:t>we  </a:t>
            </a:r>
            <a:r>
              <a:rPr sz="2400" dirty="0">
                <a:latin typeface="Arial"/>
                <a:cs typeface="Arial"/>
              </a:rPr>
              <a:t>me, </a:t>
            </a:r>
            <a:r>
              <a:rPr sz="2400" spc="-5" dirty="0">
                <a:latin typeface="Arial"/>
                <a:cs typeface="Arial"/>
              </a:rPr>
              <a:t>you, him, her, it, them,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us</a:t>
            </a:r>
            <a:endParaRPr sz="2400">
              <a:latin typeface="Arial"/>
              <a:cs typeface="Arial"/>
            </a:endParaRPr>
          </a:p>
          <a:p>
            <a:pPr marL="26670">
              <a:lnSpc>
                <a:spcPct val="100000"/>
              </a:lnSpc>
              <a:spcBef>
                <a:spcPts val="400"/>
              </a:spcBef>
            </a:pPr>
            <a:r>
              <a:rPr sz="2400" dirty="0">
                <a:latin typeface="Arial"/>
                <a:cs typeface="Arial"/>
              </a:rPr>
              <a:t>my, </a:t>
            </a:r>
            <a:r>
              <a:rPr sz="2400" spc="-5" dirty="0">
                <a:latin typeface="Arial"/>
                <a:cs typeface="Arial"/>
              </a:rPr>
              <a:t>your, his, her, its, theirs,</a:t>
            </a:r>
            <a:r>
              <a:rPr sz="2400" spc="4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ours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7569" y="4226559"/>
            <a:ext cx="4176395" cy="107061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algn="just">
              <a:lnSpc>
                <a:spcPct val="92900"/>
              </a:lnSpc>
              <a:spcBef>
                <a:spcPts val="305"/>
              </a:spcBef>
            </a:pPr>
            <a:r>
              <a:rPr sz="2400" b="1" i="1" spc="5" dirty="0">
                <a:solidFill>
                  <a:srgbClr val="FF3398"/>
                </a:solidFill>
                <a:latin typeface="Lucida Sans"/>
                <a:cs typeface="Lucida Sans"/>
              </a:rPr>
              <a:t>She </a:t>
            </a:r>
            <a:r>
              <a:rPr sz="2400" b="1" i="1" spc="-110" dirty="0">
                <a:latin typeface="Lucida Sans"/>
                <a:cs typeface="Lucida Sans"/>
              </a:rPr>
              <a:t>crawled </a:t>
            </a:r>
            <a:r>
              <a:rPr sz="2400" b="1" i="1" spc="-95" dirty="0">
                <a:latin typeface="Lucida Sans"/>
                <a:cs typeface="Lucida Sans"/>
              </a:rPr>
              <a:t>to </a:t>
            </a:r>
            <a:r>
              <a:rPr sz="2400" b="1" i="1" spc="-135" dirty="0">
                <a:solidFill>
                  <a:srgbClr val="FF3398"/>
                </a:solidFill>
                <a:latin typeface="Lucida Sans"/>
                <a:cs typeface="Lucida Sans"/>
              </a:rPr>
              <a:t>my</a:t>
            </a:r>
            <a:r>
              <a:rPr sz="2400" b="1" i="1" spc="-365" dirty="0">
                <a:solidFill>
                  <a:srgbClr val="FF3398"/>
                </a:solidFill>
                <a:latin typeface="Lucida Sans"/>
                <a:cs typeface="Lucida Sans"/>
              </a:rPr>
              <a:t> </a:t>
            </a:r>
            <a:r>
              <a:rPr sz="2400" b="1" i="1" spc="-105" dirty="0">
                <a:latin typeface="Lucida Sans"/>
                <a:cs typeface="Lucida Sans"/>
              </a:rPr>
              <a:t>computer  </a:t>
            </a:r>
            <a:r>
              <a:rPr sz="2400" b="1" i="1" spc="-135" dirty="0">
                <a:latin typeface="Lucida Sans"/>
                <a:cs typeface="Lucida Sans"/>
              </a:rPr>
              <a:t>and </a:t>
            </a:r>
            <a:r>
              <a:rPr sz="2400" b="1" i="1" spc="-120" dirty="0">
                <a:latin typeface="Lucida Sans"/>
                <a:cs typeface="Lucida Sans"/>
              </a:rPr>
              <a:t>stared </a:t>
            </a:r>
            <a:r>
              <a:rPr sz="2400" b="1" i="1" spc="-200" dirty="0">
                <a:latin typeface="Lucida Sans"/>
                <a:cs typeface="Lucida Sans"/>
              </a:rPr>
              <a:t>at </a:t>
            </a:r>
            <a:r>
              <a:rPr sz="2400" b="1" i="1" spc="-135" dirty="0">
                <a:solidFill>
                  <a:srgbClr val="FF3398"/>
                </a:solidFill>
                <a:latin typeface="Lucida Sans"/>
                <a:cs typeface="Lucida Sans"/>
              </a:rPr>
              <a:t>it</a:t>
            </a:r>
            <a:r>
              <a:rPr sz="2400" b="1" i="1" spc="-135" dirty="0">
                <a:latin typeface="Lucida Sans"/>
                <a:cs typeface="Lucida Sans"/>
              </a:rPr>
              <a:t>, </a:t>
            </a:r>
            <a:r>
              <a:rPr sz="2400" b="1" i="1" spc="-70" dirty="0">
                <a:latin typeface="Lucida Sans"/>
                <a:cs typeface="Lucida Sans"/>
              </a:rPr>
              <a:t>which </a:t>
            </a:r>
            <a:r>
              <a:rPr sz="2400" b="1" i="1" spc="-130" dirty="0">
                <a:latin typeface="Lucida Sans"/>
                <a:cs typeface="Lucida Sans"/>
              </a:rPr>
              <a:t>made  </a:t>
            </a:r>
            <a:r>
              <a:rPr sz="2400" b="1" i="1" spc="-114" dirty="0">
                <a:solidFill>
                  <a:srgbClr val="FF3398"/>
                </a:solidFill>
                <a:latin typeface="Lucida Sans"/>
                <a:cs typeface="Lucida Sans"/>
              </a:rPr>
              <a:t>me</a:t>
            </a:r>
            <a:r>
              <a:rPr sz="2400" b="1" i="1" spc="-125" dirty="0">
                <a:solidFill>
                  <a:srgbClr val="FF3398"/>
                </a:solidFill>
                <a:latin typeface="Lucida Sans"/>
                <a:cs typeface="Lucida Sans"/>
              </a:rPr>
              <a:t> </a:t>
            </a:r>
            <a:r>
              <a:rPr sz="2400" b="1" i="1" spc="-90" dirty="0">
                <a:latin typeface="Lucida Sans"/>
                <a:cs typeface="Lucida Sans"/>
              </a:rPr>
              <a:t>giggle.</a:t>
            </a:r>
            <a:endParaRPr sz="2400">
              <a:latin typeface="Lucida Sans"/>
              <a:cs typeface="Lucida San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486400" y="4038600"/>
            <a:ext cx="3048000" cy="20294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20060" y="467359"/>
            <a:ext cx="31051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5" dirty="0">
                <a:latin typeface="Arial"/>
                <a:cs typeface="Arial"/>
              </a:rPr>
              <a:t>P</a:t>
            </a:r>
            <a:r>
              <a:rPr spc="-5" dirty="0"/>
              <a:t>r</a:t>
            </a:r>
            <a:r>
              <a:rPr dirty="0"/>
              <a:t>ep</a:t>
            </a:r>
            <a:r>
              <a:rPr spc="-10" dirty="0"/>
              <a:t>o</a:t>
            </a:r>
            <a:r>
              <a:rPr spc="5" dirty="0"/>
              <a:t>s</a:t>
            </a:r>
            <a:r>
              <a:rPr dirty="0"/>
              <a:t>i</a:t>
            </a:r>
            <a:r>
              <a:rPr spc="5" dirty="0"/>
              <a:t>t</a:t>
            </a:r>
            <a:r>
              <a:rPr dirty="0"/>
              <a:t>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669" y="1600200"/>
            <a:ext cx="7903845" cy="3740150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354965" marR="690245" indent="-342900">
              <a:lnSpc>
                <a:spcPts val="3120"/>
              </a:lnSpc>
              <a:spcBef>
                <a:spcPts val="40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Prepositions </a:t>
            </a:r>
            <a:r>
              <a:rPr sz="2800" dirty="0">
                <a:latin typeface="Arial"/>
                <a:cs typeface="Arial"/>
              </a:rPr>
              <a:t>show the relationship </a:t>
            </a:r>
            <a:r>
              <a:rPr sz="2800" spc="-5" dirty="0">
                <a:latin typeface="Arial"/>
                <a:cs typeface="Arial"/>
              </a:rPr>
              <a:t>between  </a:t>
            </a:r>
            <a:r>
              <a:rPr sz="2800" dirty="0">
                <a:latin typeface="Arial"/>
                <a:cs typeface="Arial"/>
              </a:rPr>
              <a:t>nouns and something </a:t>
            </a:r>
            <a:r>
              <a:rPr sz="2800" spc="-5" dirty="0">
                <a:latin typeface="Arial"/>
                <a:cs typeface="Arial"/>
              </a:rPr>
              <a:t>else in </a:t>
            </a:r>
            <a:r>
              <a:rPr sz="2800" dirty="0">
                <a:latin typeface="Arial"/>
                <a:cs typeface="Arial"/>
              </a:rPr>
              <a:t>the</a:t>
            </a:r>
            <a:r>
              <a:rPr sz="2800" spc="-2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sentence.</a:t>
            </a:r>
            <a:endParaRPr sz="28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334"/>
              </a:spcBef>
              <a:buChar char="–"/>
              <a:tabLst>
                <a:tab pos="755650" algn="l"/>
              </a:tabLst>
            </a:pPr>
            <a:r>
              <a:rPr sz="2400" spc="-10" dirty="0">
                <a:latin typeface="Arial"/>
                <a:cs typeface="Arial"/>
              </a:rPr>
              <a:t>They </a:t>
            </a:r>
            <a:r>
              <a:rPr sz="2400" spc="-5" dirty="0">
                <a:latin typeface="Arial"/>
                <a:cs typeface="Arial"/>
              </a:rPr>
              <a:t>show direction: over, under, </a:t>
            </a:r>
            <a:r>
              <a:rPr sz="2400" dirty="0">
                <a:latin typeface="Arial"/>
                <a:cs typeface="Arial"/>
              </a:rPr>
              <a:t>to, from, </a:t>
            </a:r>
            <a:r>
              <a:rPr sz="2400" spc="-5" dirty="0">
                <a:latin typeface="Arial"/>
                <a:cs typeface="Arial"/>
              </a:rPr>
              <a:t>into,</a:t>
            </a:r>
            <a:r>
              <a:rPr sz="2400" spc="3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upon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400"/>
              </a:spcBef>
              <a:buChar char="–"/>
              <a:tabLst>
                <a:tab pos="755650" algn="l"/>
              </a:tabLst>
            </a:pPr>
            <a:r>
              <a:rPr sz="2400" spc="-10" dirty="0">
                <a:latin typeface="Arial"/>
                <a:cs typeface="Arial"/>
              </a:rPr>
              <a:t>They </a:t>
            </a:r>
            <a:r>
              <a:rPr sz="2400" spc="-5" dirty="0">
                <a:latin typeface="Arial"/>
                <a:cs typeface="Arial"/>
              </a:rPr>
              <a:t>indicate </a:t>
            </a:r>
            <a:r>
              <a:rPr sz="2400" dirty="0">
                <a:latin typeface="Arial"/>
                <a:cs typeface="Arial"/>
              </a:rPr>
              <a:t>time: </a:t>
            </a:r>
            <a:r>
              <a:rPr sz="2400" spc="-5" dirty="0">
                <a:latin typeface="Arial"/>
                <a:cs typeface="Arial"/>
              </a:rPr>
              <a:t>until, during, at,</a:t>
            </a:r>
            <a:r>
              <a:rPr sz="2400" spc="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in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390"/>
              </a:spcBef>
              <a:buChar char="–"/>
              <a:tabLst>
                <a:tab pos="755650" algn="l"/>
              </a:tabLst>
            </a:pPr>
            <a:r>
              <a:rPr sz="2400" spc="-10" dirty="0">
                <a:latin typeface="Arial"/>
                <a:cs typeface="Arial"/>
              </a:rPr>
              <a:t>They </a:t>
            </a:r>
            <a:r>
              <a:rPr sz="2400" spc="-5" dirty="0">
                <a:latin typeface="Arial"/>
                <a:cs typeface="Arial"/>
              </a:rPr>
              <a:t>show connections: like, of, with, </a:t>
            </a:r>
            <a:r>
              <a:rPr sz="2400" dirty="0">
                <a:latin typeface="Arial"/>
                <a:cs typeface="Arial"/>
              </a:rPr>
              <a:t>for, </a:t>
            </a:r>
            <a:r>
              <a:rPr sz="2400" spc="-5" dirty="0">
                <a:latin typeface="Arial"/>
                <a:cs typeface="Arial"/>
              </a:rPr>
              <a:t>on top</a:t>
            </a:r>
            <a:r>
              <a:rPr sz="2400" spc="7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of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390"/>
              </a:spcBef>
              <a:buChar char="–"/>
              <a:tabLst>
                <a:tab pos="755650" algn="l"/>
              </a:tabLst>
            </a:pPr>
            <a:r>
              <a:rPr sz="2400" spc="-5" dirty="0">
                <a:latin typeface="Arial"/>
                <a:cs typeface="Arial"/>
              </a:rPr>
              <a:t>Prepositions are “anywhere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bird can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go.”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50">
              <a:latin typeface="Arial"/>
              <a:cs typeface="Arial"/>
            </a:endParaRPr>
          </a:p>
          <a:p>
            <a:pPr marL="354965" marR="2118995">
              <a:lnSpc>
                <a:spcPts val="2760"/>
              </a:lnSpc>
              <a:spcBef>
                <a:spcPts val="5"/>
              </a:spcBef>
            </a:pPr>
            <a:r>
              <a:rPr sz="2400" b="1" i="1" spc="-110" dirty="0">
                <a:latin typeface="Lucida Sans"/>
                <a:cs typeface="Lucida Sans"/>
              </a:rPr>
              <a:t>The </a:t>
            </a:r>
            <a:r>
              <a:rPr sz="2400" b="1" i="1" spc="-185" dirty="0">
                <a:latin typeface="Lucida Sans"/>
                <a:cs typeface="Lucida Sans"/>
              </a:rPr>
              <a:t>parrot </a:t>
            </a:r>
            <a:r>
              <a:rPr sz="2400" b="1" i="1" spc="-90" dirty="0">
                <a:latin typeface="Lucida Sans"/>
                <a:cs typeface="Lucida Sans"/>
              </a:rPr>
              <a:t>soared </a:t>
            </a:r>
            <a:r>
              <a:rPr sz="2400" b="1" i="1" spc="-110" dirty="0">
                <a:solidFill>
                  <a:srgbClr val="FF0000"/>
                </a:solidFill>
                <a:latin typeface="Lucida Sans"/>
                <a:cs typeface="Lucida Sans"/>
              </a:rPr>
              <a:t>over </a:t>
            </a:r>
            <a:r>
              <a:rPr sz="2400" b="1" i="1" spc="-105" dirty="0">
                <a:latin typeface="Lucida Sans"/>
                <a:cs typeface="Lucida Sans"/>
              </a:rPr>
              <a:t>the </a:t>
            </a:r>
            <a:r>
              <a:rPr sz="2400" b="1" i="1" spc="-110" dirty="0">
                <a:latin typeface="Lucida Sans"/>
                <a:cs typeface="Lucida Sans"/>
              </a:rPr>
              <a:t>forest </a:t>
            </a:r>
            <a:r>
              <a:rPr sz="2400" b="1" i="1" spc="-130" dirty="0">
                <a:latin typeface="Lucida Sans"/>
                <a:cs typeface="Lucida Sans"/>
              </a:rPr>
              <a:t>and  </a:t>
            </a:r>
            <a:r>
              <a:rPr sz="2400" b="1" i="1" spc="-105" dirty="0">
                <a:latin typeface="Lucida Sans"/>
                <a:cs typeface="Lucida Sans"/>
              </a:rPr>
              <a:t>landed </a:t>
            </a:r>
            <a:r>
              <a:rPr sz="2400" b="1" i="1" spc="-60" dirty="0">
                <a:solidFill>
                  <a:srgbClr val="FF0000"/>
                </a:solidFill>
                <a:latin typeface="Lucida Sans"/>
                <a:cs typeface="Lucida Sans"/>
              </a:rPr>
              <a:t>on </a:t>
            </a:r>
            <a:r>
              <a:rPr sz="2400" b="1" i="1" spc="-95" dirty="0">
                <a:solidFill>
                  <a:srgbClr val="FF0000"/>
                </a:solidFill>
                <a:latin typeface="Lucida Sans"/>
                <a:cs typeface="Lucida Sans"/>
              </a:rPr>
              <a:t>top </a:t>
            </a:r>
            <a:r>
              <a:rPr sz="2400" b="1" i="1" spc="-120" dirty="0">
                <a:solidFill>
                  <a:srgbClr val="FF0000"/>
                </a:solidFill>
                <a:latin typeface="Lucida Sans"/>
                <a:cs typeface="Lucida Sans"/>
              </a:rPr>
              <a:t>of </a:t>
            </a:r>
            <a:r>
              <a:rPr sz="2400" b="1" i="1" spc="-105" dirty="0">
                <a:latin typeface="Lucida Sans"/>
                <a:cs typeface="Lucida Sans"/>
              </a:rPr>
              <a:t>the</a:t>
            </a:r>
            <a:r>
              <a:rPr sz="2400" b="1" i="1" spc="-235" dirty="0">
                <a:latin typeface="Lucida Sans"/>
                <a:cs typeface="Lucida Sans"/>
              </a:rPr>
              <a:t> </a:t>
            </a:r>
            <a:r>
              <a:rPr sz="2400" b="1" i="1" spc="-125" dirty="0">
                <a:latin typeface="Lucida Sans"/>
                <a:cs typeface="Lucida Sans"/>
              </a:rPr>
              <a:t>tent.</a:t>
            </a:r>
            <a:endParaRPr sz="2400">
              <a:latin typeface="Lucida Sans"/>
              <a:cs typeface="Lucida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086600" y="3962400"/>
            <a:ext cx="1574800" cy="236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Identify the Parts of </a:t>
            </a:r>
            <a:r>
              <a:rPr dirty="0"/>
              <a:t>Speech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669" y="1303654"/>
            <a:ext cx="5060315" cy="4293235"/>
          </a:xfrm>
          <a:prstGeom prst="rect">
            <a:avLst/>
          </a:prstGeom>
        </p:spPr>
        <p:txBody>
          <a:bodyPr vert="horz" wrap="square" lIns="0" tIns="3003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65"/>
              </a:spcBef>
            </a:pPr>
            <a:r>
              <a:rPr sz="3600" spc="-5" dirty="0">
                <a:latin typeface="Arial"/>
                <a:cs typeface="Arial"/>
              </a:rPr>
              <a:t>We </a:t>
            </a:r>
            <a:r>
              <a:rPr sz="3600" dirty="0">
                <a:latin typeface="Arial"/>
                <a:cs typeface="Arial"/>
              </a:rPr>
              <a:t>adore </a:t>
            </a:r>
            <a:r>
              <a:rPr sz="3600" spc="-5" dirty="0">
                <a:latin typeface="Arial"/>
                <a:cs typeface="Arial"/>
              </a:rPr>
              <a:t>cuddly</a:t>
            </a:r>
            <a:r>
              <a:rPr sz="3600" spc="-50" dirty="0">
                <a:latin typeface="Arial"/>
                <a:cs typeface="Arial"/>
              </a:rPr>
              <a:t> </a:t>
            </a:r>
            <a:r>
              <a:rPr sz="3600" spc="-5" dirty="0">
                <a:latin typeface="Arial"/>
                <a:cs typeface="Arial"/>
              </a:rPr>
              <a:t>babies.</a:t>
            </a:r>
            <a:endParaRPr sz="3600">
              <a:latin typeface="Arial"/>
              <a:cs typeface="Arial"/>
            </a:endParaRPr>
          </a:p>
          <a:p>
            <a:pPr marL="137795">
              <a:lnSpc>
                <a:spcPct val="100000"/>
              </a:lnSpc>
              <a:spcBef>
                <a:spcPts val="1510"/>
              </a:spcBef>
              <a:tabLst>
                <a:tab pos="1330960" algn="l"/>
                <a:tab pos="2779395" algn="l"/>
                <a:tab pos="4057015" algn="l"/>
              </a:tabLst>
            </a:pPr>
            <a:r>
              <a:rPr sz="2400" dirty="0">
                <a:latin typeface="Arial"/>
                <a:cs typeface="Arial"/>
              </a:rPr>
              <a:t>1	2	3	4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1600"/>
              </a:spcBef>
              <a:buAutoNum type="arabicPlain" startAt="5"/>
              <a:tabLst>
                <a:tab pos="621665" algn="l"/>
                <a:tab pos="622300" algn="l"/>
              </a:tabLst>
            </a:pPr>
            <a:r>
              <a:rPr sz="2800" spc="-5" dirty="0">
                <a:latin typeface="Arial"/>
                <a:cs typeface="Arial"/>
              </a:rPr>
              <a:t>We </a:t>
            </a:r>
            <a:r>
              <a:rPr sz="2800" dirty="0">
                <a:latin typeface="Arial"/>
                <a:cs typeface="Arial"/>
              </a:rPr>
              <a:t>=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pronoun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459"/>
              </a:spcBef>
              <a:buAutoNum type="arabicPlain" startAt="5"/>
              <a:tabLst>
                <a:tab pos="621665" algn="l"/>
                <a:tab pos="622300" algn="l"/>
              </a:tabLst>
            </a:pPr>
            <a:r>
              <a:rPr sz="2800" spc="-5" dirty="0">
                <a:latin typeface="Arial"/>
                <a:cs typeface="Arial"/>
              </a:rPr>
              <a:t>adore </a:t>
            </a:r>
            <a:r>
              <a:rPr sz="2800" dirty="0">
                <a:latin typeface="Arial"/>
                <a:cs typeface="Arial"/>
              </a:rPr>
              <a:t>=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verb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459"/>
              </a:spcBef>
              <a:buAutoNum type="arabicPlain" startAt="5"/>
              <a:tabLst>
                <a:tab pos="621665" algn="l"/>
                <a:tab pos="622300" algn="l"/>
              </a:tabLst>
            </a:pPr>
            <a:r>
              <a:rPr sz="2800" spc="-5" dirty="0">
                <a:latin typeface="Arial"/>
                <a:cs typeface="Arial"/>
              </a:rPr>
              <a:t>cuddly </a:t>
            </a:r>
            <a:r>
              <a:rPr sz="2800" dirty="0">
                <a:latin typeface="Arial"/>
                <a:cs typeface="Arial"/>
              </a:rPr>
              <a:t>= adjective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459"/>
              </a:spcBef>
              <a:buAutoNum type="arabicPlain" startAt="5"/>
              <a:tabLst>
                <a:tab pos="621665" algn="l"/>
                <a:tab pos="622300" algn="l"/>
              </a:tabLst>
            </a:pPr>
            <a:r>
              <a:rPr sz="2800" spc="-5" dirty="0">
                <a:latin typeface="Arial"/>
                <a:cs typeface="Arial"/>
              </a:rPr>
              <a:t>babies </a:t>
            </a:r>
            <a:r>
              <a:rPr sz="2800" dirty="0">
                <a:latin typeface="Arial"/>
                <a:cs typeface="Arial"/>
              </a:rPr>
              <a:t>= noun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72000" y="3503929"/>
            <a:ext cx="3886200" cy="25946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Identify the Parts of </a:t>
            </a:r>
            <a:r>
              <a:rPr dirty="0"/>
              <a:t>Speech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669" y="1591309"/>
            <a:ext cx="722058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Arial"/>
                <a:cs typeface="Arial"/>
              </a:rPr>
              <a:t>Well, Michael </a:t>
            </a:r>
            <a:r>
              <a:rPr sz="3600" spc="-5" dirty="0">
                <a:latin typeface="Arial"/>
                <a:cs typeface="Arial"/>
              </a:rPr>
              <a:t>is especially</a:t>
            </a:r>
            <a:r>
              <a:rPr sz="3600" spc="-50" dirty="0">
                <a:latin typeface="Arial"/>
                <a:cs typeface="Arial"/>
              </a:rPr>
              <a:t> </a:t>
            </a:r>
            <a:r>
              <a:rPr sz="3600" spc="-5" dirty="0">
                <a:latin typeface="Arial"/>
                <a:cs typeface="Arial"/>
              </a:rPr>
              <a:t>talented.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4669" y="2200909"/>
            <a:ext cx="3715385" cy="3361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835" algn="ctr">
              <a:lnSpc>
                <a:spcPct val="100000"/>
              </a:lnSpc>
              <a:spcBef>
                <a:spcPts val="100"/>
              </a:spcBef>
              <a:tabLst>
                <a:tab pos="1365885" algn="l"/>
                <a:tab pos="2456815" algn="l"/>
              </a:tabLst>
            </a:pPr>
            <a:r>
              <a:rPr sz="2800" dirty="0">
                <a:latin typeface="Arial"/>
                <a:cs typeface="Arial"/>
              </a:rPr>
              <a:t>1	2	3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7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buAutoNum type="arabicPlain" startAt="4"/>
              <a:tabLst>
                <a:tab pos="621665" algn="l"/>
                <a:tab pos="622300" algn="l"/>
              </a:tabLst>
            </a:pPr>
            <a:r>
              <a:rPr sz="2800" spc="-5" dirty="0">
                <a:latin typeface="Arial"/>
                <a:cs typeface="Arial"/>
              </a:rPr>
              <a:t>Well </a:t>
            </a:r>
            <a:r>
              <a:rPr sz="2800" dirty="0">
                <a:latin typeface="Arial"/>
                <a:cs typeface="Arial"/>
              </a:rPr>
              <a:t>=</a:t>
            </a:r>
            <a:r>
              <a:rPr sz="2800" spc="-3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interjection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459"/>
              </a:spcBef>
              <a:buAutoNum type="arabicPlain" startAt="4"/>
              <a:tabLst>
                <a:tab pos="621665" algn="l"/>
                <a:tab pos="622300" algn="l"/>
              </a:tabLst>
            </a:pPr>
            <a:r>
              <a:rPr sz="2800" spc="-5" dirty="0">
                <a:latin typeface="Arial"/>
                <a:cs typeface="Arial"/>
              </a:rPr>
              <a:t>Michael </a:t>
            </a:r>
            <a:r>
              <a:rPr sz="2800" dirty="0">
                <a:latin typeface="Arial"/>
                <a:cs typeface="Arial"/>
              </a:rPr>
              <a:t>=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noun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450"/>
              </a:spcBef>
              <a:buAutoNum type="arabicPlain" startAt="4"/>
              <a:tabLst>
                <a:tab pos="621665" algn="l"/>
                <a:tab pos="622300" algn="l"/>
              </a:tabLst>
            </a:pPr>
            <a:r>
              <a:rPr sz="2800" spc="-5" dirty="0">
                <a:latin typeface="Arial"/>
                <a:cs typeface="Arial"/>
              </a:rPr>
              <a:t>is </a:t>
            </a:r>
            <a:r>
              <a:rPr sz="2800" dirty="0">
                <a:latin typeface="Arial"/>
                <a:cs typeface="Arial"/>
              </a:rPr>
              <a:t>= verb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459"/>
              </a:spcBef>
              <a:buAutoNum type="arabicPlain" startAt="4"/>
              <a:tabLst>
                <a:tab pos="621665" algn="l"/>
                <a:tab pos="622300" algn="l"/>
              </a:tabLst>
            </a:pPr>
            <a:r>
              <a:rPr sz="2800" dirty="0">
                <a:latin typeface="Arial"/>
                <a:cs typeface="Arial"/>
              </a:rPr>
              <a:t>especially =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adverb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459"/>
              </a:spcBef>
              <a:buAutoNum type="arabicPlain" startAt="4"/>
              <a:tabLst>
                <a:tab pos="621665" algn="l"/>
                <a:tab pos="622300" algn="l"/>
              </a:tabLst>
            </a:pPr>
            <a:r>
              <a:rPr sz="2800" spc="-5" dirty="0">
                <a:latin typeface="Arial"/>
                <a:cs typeface="Arial"/>
              </a:rPr>
              <a:t>talented </a:t>
            </a:r>
            <a:r>
              <a:rPr sz="2800" dirty="0">
                <a:latin typeface="Arial"/>
                <a:cs typeface="Arial"/>
              </a:rPr>
              <a:t>=</a:t>
            </a:r>
            <a:r>
              <a:rPr sz="2800" spc="-4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adjective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99609" y="2200909"/>
            <a:ext cx="21082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96745" algn="l"/>
              </a:tabLst>
            </a:pPr>
            <a:r>
              <a:rPr sz="2800" dirty="0">
                <a:latin typeface="Arial"/>
                <a:cs typeface="Arial"/>
              </a:rPr>
              <a:t>4	5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096000" y="3200400"/>
            <a:ext cx="2336800" cy="2895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Identify the Parts of </a:t>
            </a:r>
            <a:r>
              <a:rPr dirty="0"/>
              <a:t>Speech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669" y="1591309"/>
            <a:ext cx="671258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latin typeface="Arial"/>
                <a:cs typeface="Arial"/>
              </a:rPr>
              <a:t>Ben </a:t>
            </a:r>
            <a:r>
              <a:rPr sz="3600" dirty="0">
                <a:latin typeface="Arial"/>
                <a:cs typeface="Arial"/>
              </a:rPr>
              <a:t>and Jerry </a:t>
            </a:r>
            <a:r>
              <a:rPr sz="3600" spc="-5" dirty="0">
                <a:latin typeface="Arial"/>
                <a:cs typeface="Arial"/>
              </a:rPr>
              <a:t>partied until</a:t>
            </a:r>
            <a:r>
              <a:rPr sz="3600" spc="-65" dirty="0">
                <a:latin typeface="Arial"/>
                <a:cs typeface="Arial"/>
              </a:rPr>
              <a:t> </a:t>
            </a:r>
            <a:r>
              <a:rPr sz="3600" dirty="0">
                <a:latin typeface="Arial"/>
                <a:cs typeface="Arial"/>
              </a:rPr>
              <a:t>dawn.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04792" y="2161540"/>
            <a:ext cx="260413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01750" algn="l"/>
                <a:tab pos="2392680" algn="l"/>
              </a:tabLst>
            </a:pPr>
            <a:r>
              <a:rPr sz="2800" dirty="0">
                <a:latin typeface="Arial"/>
                <a:cs typeface="Arial"/>
              </a:rPr>
              <a:t>4	5	6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4669" y="2161540"/>
            <a:ext cx="3437890" cy="3566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9880">
              <a:lnSpc>
                <a:spcPct val="100000"/>
              </a:lnSpc>
              <a:spcBef>
                <a:spcPts val="100"/>
              </a:spcBef>
              <a:tabLst>
                <a:tab pos="1202055" algn="l"/>
                <a:tab pos="2193925" algn="l"/>
              </a:tabLst>
            </a:pPr>
            <a:r>
              <a:rPr sz="2800" dirty="0">
                <a:latin typeface="Arial"/>
                <a:cs typeface="Arial"/>
              </a:rPr>
              <a:t>1	2	3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15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buAutoNum type="arabicPlain" startAt="4"/>
              <a:tabLst>
                <a:tab pos="621665" algn="l"/>
                <a:tab pos="622300" algn="l"/>
              </a:tabLst>
            </a:pPr>
            <a:r>
              <a:rPr sz="2800" spc="-5" dirty="0">
                <a:latin typeface="Arial"/>
                <a:cs typeface="Arial"/>
              </a:rPr>
              <a:t>Ben </a:t>
            </a:r>
            <a:r>
              <a:rPr sz="2800" dirty="0">
                <a:latin typeface="Arial"/>
                <a:cs typeface="Arial"/>
              </a:rPr>
              <a:t>=</a:t>
            </a:r>
            <a:r>
              <a:rPr sz="2800" spc="-1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noun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150"/>
              </a:spcBef>
              <a:buAutoNum type="arabicPlain" startAt="4"/>
              <a:tabLst>
                <a:tab pos="621665" algn="l"/>
                <a:tab pos="622300" algn="l"/>
              </a:tabLst>
            </a:pPr>
            <a:r>
              <a:rPr sz="2800" dirty="0">
                <a:latin typeface="Arial"/>
                <a:cs typeface="Arial"/>
              </a:rPr>
              <a:t>and =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conjunction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140"/>
              </a:spcBef>
              <a:buAutoNum type="arabicPlain" startAt="4"/>
              <a:tabLst>
                <a:tab pos="621665" algn="l"/>
                <a:tab pos="622300" algn="l"/>
              </a:tabLst>
            </a:pPr>
            <a:r>
              <a:rPr sz="2800" dirty="0">
                <a:latin typeface="Arial"/>
                <a:cs typeface="Arial"/>
              </a:rPr>
              <a:t>Jerry =</a:t>
            </a:r>
            <a:r>
              <a:rPr sz="2800" spc="-1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noun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140"/>
              </a:spcBef>
              <a:buAutoNum type="arabicPlain" startAt="4"/>
              <a:tabLst>
                <a:tab pos="621665" algn="l"/>
                <a:tab pos="622300" algn="l"/>
              </a:tabLst>
            </a:pPr>
            <a:r>
              <a:rPr sz="2800" dirty="0">
                <a:latin typeface="Arial"/>
                <a:cs typeface="Arial"/>
              </a:rPr>
              <a:t>partied =</a:t>
            </a:r>
            <a:r>
              <a:rPr sz="2800" spc="-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verb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150"/>
              </a:spcBef>
              <a:buAutoNum type="arabicPlain" startAt="4"/>
              <a:tabLst>
                <a:tab pos="621665" algn="l"/>
                <a:tab pos="622300" algn="l"/>
              </a:tabLst>
            </a:pPr>
            <a:r>
              <a:rPr sz="2800" spc="-5" dirty="0">
                <a:latin typeface="Arial"/>
                <a:cs typeface="Arial"/>
              </a:rPr>
              <a:t>until </a:t>
            </a:r>
            <a:r>
              <a:rPr sz="2800" dirty="0">
                <a:latin typeface="Arial"/>
                <a:cs typeface="Arial"/>
              </a:rPr>
              <a:t>=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preposition</a:t>
            </a:r>
            <a:endParaRPr sz="2800">
              <a:latin typeface="Arial"/>
              <a:cs typeface="Arial"/>
            </a:endParaRPr>
          </a:p>
          <a:p>
            <a:pPr marL="622300" indent="-609600">
              <a:lnSpc>
                <a:spcPct val="100000"/>
              </a:lnSpc>
              <a:spcBef>
                <a:spcPts val="140"/>
              </a:spcBef>
              <a:buAutoNum type="arabicPlain" startAt="4"/>
              <a:tabLst>
                <a:tab pos="621665" algn="l"/>
                <a:tab pos="622300" algn="l"/>
              </a:tabLst>
            </a:pPr>
            <a:r>
              <a:rPr sz="2800" spc="-5" dirty="0">
                <a:latin typeface="Arial"/>
                <a:cs typeface="Arial"/>
              </a:rPr>
              <a:t>dawn </a:t>
            </a:r>
            <a:r>
              <a:rPr sz="2800" dirty="0">
                <a:latin typeface="Arial"/>
                <a:cs typeface="Arial"/>
              </a:rPr>
              <a:t>=</a:t>
            </a:r>
            <a:r>
              <a:rPr sz="2800" spc="-1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noun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678170" y="2895600"/>
            <a:ext cx="2785110" cy="32016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0"/>
              </a:spcBef>
              <a:tabLst>
                <a:tab pos="2437130" algn="l"/>
              </a:tabLst>
            </a:pPr>
            <a:r>
              <a:rPr spc="-5" dirty="0"/>
              <a:t>What</a:t>
            </a:r>
            <a:r>
              <a:rPr spc="15" dirty="0"/>
              <a:t> </a:t>
            </a:r>
            <a:r>
              <a:rPr spc="-5" dirty="0"/>
              <a:t>are	the Parts of</a:t>
            </a:r>
            <a:r>
              <a:rPr spc="-35" dirty="0"/>
              <a:t> </a:t>
            </a:r>
            <a:r>
              <a:rPr dirty="0"/>
              <a:t>Speech?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7880" y="1584959"/>
            <a:ext cx="413956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10" dirty="0">
                <a:latin typeface="Arial"/>
                <a:cs typeface="Arial"/>
              </a:rPr>
              <a:t>Think</a:t>
            </a:r>
            <a:r>
              <a:rPr sz="4000" b="1" spc="-50" dirty="0">
                <a:latin typeface="Arial"/>
                <a:cs typeface="Arial"/>
              </a:rPr>
              <a:t> </a:t>
            </a:r>
            <a:r>
              <a:rPr sz="4000" b="1" spc="-10" dirty="0">
                <a:latin typeface="Arial"/>
                <a:cs typeface="Arial"/>
              </a:rPr>
              <a:t>VAINCAPP</a:t>
            </a:r>
            <a:endParaRPr sz="4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14400" y="2362200"/>
            <a:ext cx="1267460" cy="190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14600" y="2362200"/>
            <a:ext cx="1905000" cy="1905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760503" y="2261235"/>
            <a:ext cx="1540739" cy="19270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00400" y="4343400"/>
            <a:ext cx="1991360" cy="132207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30750" y="2292350"/>
            <a:ext cx="1821179" cy="187071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4343400"/>
            <a:ext cx="2209800" cy="144653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08600" y="4343400"/>
            <a:ext cx="1219200" cy="18288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629400" y="4343400"/>
            <a:ext cx="1781809" cy="155321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137408"/>
            <a:ext cx="6262369" cy="1231106"/>
          </a:xfrm>
        </p:spPr>
        <p:txBody>
          <a:bodyPr/>
          <a:lstStyle/>
          <a:p>
            <a:r>
              <a:rPr lang="en-US" dirty="0" smtClean="0"/>
              <a:t>Thank You For Watching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155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1550" y="467359"/>
            <a:ext cx="720217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20645" algn="l"/>
                <a:tab pos="4175125" algn="l"/>
              </a:tabLst>
            </a:pPr>
            <a:r>
              <a:rPr b="1" spc="-5" dirty="0">
                <a:latin typeface="Arial"/>
                <a:cs typeface="Arial"/>
              </a:rPr>
              <a:t>What</a:t>
            </a:r>
            <a:r>
              <a:rPr b="1" dirty="0">
                <a:latin typeface="Arial"/>
                <a:cs typeface="Arial"/>
              </a:rPr>
              <a:t> Are	Parts	of</a:t>
            </a:r>
            <a:r>
              <a:rPr b="1" spc="-65" dirty="0">
                <a:latin typeface="Arial"/>
                <a:cs typeface="Arial"/>
              </a:rPr>
              <a:t> </a:t>
            </a:r>
            <a:r>
              <a:rPr b="1" spc="-5" dirty="0">
                <a:latin typeface="Arial"/>
                <a:cs typeface="Arial"/>
              </a:rPr>
              <a:t>Speech?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669" y="1600200"/>
            <a:ext cx="7381875" cy="2129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What </a:t>
            </a:r>
            <a:r>
              <a:rPr sz="2800" spc="-10" dirty="0">
                <a:latin typeface="Arial"/>
                <a:cs typeface="Arial"/>
              </a:rPr>
              <a:t>we </a:t>
            </a:r>
            <a:r>
              <a:rPr sz="2800" dirty="0">
                <a:latin typeface="Arial"/>
                <a:cs typeface="Arial"/>
              </a:rPr>
              <a:t>call the words </a:t>
            </a:r>
            <a:r>
              <a:rPr sz="2800" spc="-5" dirty="0">
                <a:latin typeface="Arial"/>
                <a:cs typeface="Arial"/>
              </a:rPr>
              <a:t>we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use.</a:t>
            </a:r>
            <a:endParaRPr sz="2800">
              <a:latin typeface="Arial"/>
              <a:cs typeface="Arial"/>
            </a:endParaRPr>
          </a:p>
          <a:p>
            <a:pPr marL="354965" marR="5080" indent="-342900">
              <a:lnSpc>
                <a:spcPct val="96600"/>
              </a:lnSpc>
              <a:spcBef>
                <a:spcPts val="22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“…[P]arts </a:t>
            </a:r>
            <a:r>
              <a:rPr sz="2800" dirty="0">
                <a:latin typeface="Arial"/>
                <a:cs typeface="Arial"/>
              </a:rPr>
              <a:t>of speech </a:t>
            </a:r>
            <a:r>
              <a:rPr sz="2800" spc="-5" dirty="0">
                <a:latin typeface="Arial"/>
                <a:cs typeface="Arial"/>
              </a:rPr>
              <a:t>refer </a:t>
            </a:r>
            <a:r>
              <a:rPr sz="2800" dirty="0">
                <a:latin typeface="Arial"/>
                <a:cs typeface="Arial"/>
              </a:rPr>
              <a:t>to </a:t>
            </a:r>
            <a:r>
              <a:rPr sz="2800" spc="-5" dirty="0">
                <a:latin typeface="Arial"/>
                <a:cs typeface="Arial"/>
              </a:rPr>
              <a:t>what words </a:t>
            </a:r>
            <a:r>
              <a:rPr sz="2800" b="1" i="1" spc="-160" dirty="0">
                <a:latin typeface="Lucida Sans"/>
                <a:cs typeface="Lucida Sans"/>
              </a:rPr>
              <a:t>are</a:t>
            </a:r>
            <a:r>
              <a:rPr sz="2800" spc="-160" dirty="0">
                <a:latin typeface="Arial"/>
                <a:cs typeface="Arial"/>
              </a:rPr>
              <a:t>,  </a:t>
            </a:r>
            <a:r>
              <a:rPr sz="2800" spc="-5" dirty="0">
                <a:latin typeface="Arial"/>
                <a:cs typeface="Arial"/>
              </a:rPr>
              <a:t>[while] </a:t>
            </a:r>
            <a:r>
              <a:rPr sz="2800" dirty="0">
                <a:latin typeface="Arial"/>
                <a:cs typeface="Arial"/>
              </a:rPr>
              <a:t>the parts of a sentence [refer] to </a:t>
            </a:r>
            <a:r>
              <a:rPr sz="2800" spc="-5" dirty="0">
                <a:latin typeface="Arial"/>
                <a:cs typeface="Arial"/>
              </a:rPr>
              <a:t>what  words </a:t>
            </a:r>
            <a:r>
              <a:rPr sz="2800" b="1" i="1" spc="-55" dirty="0">
                <a:latin typeface="Lucida Sans"/>
                <a:cs typeface="Lucida Sans"/>
              </a:rPr>
              <a:t>do </a:t>
            </a:r>
            <a:r>
              <a:rPr sz="2800" dirty="0">
                <a:latin typeface="Arial"/>
                <a:cs typeface="Arial"/>
              </a:rPr>
              <a:t>– that is, how </a:t>
            </a:r>
            <a:r>
              <a:rPr sz="2800" spc="-5" dirty="0">
                <a:latin typeface="Arial"/>
                <a:cs typeface="Arial"/>
              </a:rPr>
              <a:t>they are </a:t>
            </a:r>
            <a:r>
              <a:rPr sz="2800" dirty="0">
                <a:latin typeface="Arial"/>
                <a:cs typeface="Arial"/>
              </a:rPr>
              <a:t>used in a  sentence.” </a:t>
            </a:r>
            <a:r>
              <a:rPr sz="1400" dirty="0">
                <a:latin typeface="Arial"/>
                <a:cs typeface="Arial"/>
              </a:rPr>
              <a:t>(Brooks, </a:t>
            </a:r>
            <a:r>
              <a:rPr sz="1400" spc="-5" dirty="0">
                <a:latin typeface="Arial"/>
                <a:cs typeface="Arial"/>
              </a:rPr>
              <a:t>Pinson </a:t>
            </a:r>
            <a:r>
              <a:rPr sz="1400" dirty="0">
                <a:latin typeface="Arial"/>
                <a:cs typeface="Arial"/>
              </a:rPr>
              <a:t>&amp; Wilson, </a:t>
            </a:r>
            <a:r>
              <a:rPr sz="1400" i="1" spc="-5" dirty="0">
                <a:latin typeface="Arial"/>
                <a:cs typeface="Arial"/>
              </a:rPr>
              <a:t>Working </a:t>
            </a:r>
            <a:r>
              <a:rPr sz="1400" i="1" dirty="0">
                <a:latin typeface="Arial"/>
                <a:cs typeface="Arial"/>
              </a:rPr>
              <a:t>with</a:t>
            </a:r>
            <a:r>
              <a:rPr sz="1400" i="1" spc="15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Words</a:t>
            </a:r>
            <a:r>
              <a:rPr sz="1400" dirty="0">
                <a:latin typeface="Arial"/>
                <a:cs typeface="Arial"/>
              </a:rPr>
              <a:t>)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15000" y="4114800"/>
            <a:ext cx="2743200" cy="19570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1079" y="467359"/>
            <a:ext cx="456120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latin typeface="Arial"/>
                <a:cs typeface="Arial"/>
              </a:rPr>
              <a:t>Think</a:t>
            </a:r>
            <a:r>
              <a:rPr b="1" spc="-45" dirty="0">
                <a:latin typeface="Arial"/>
                <a:cs typeface="Arial"/>
              </a:rPr>
              <a:t> </a:t>
            </a:r>
            <a:r>
              <a:rPr b="1" spc="-5" dirty="0">
                <a:latin typeface="Arial"/>
                <a:cs typeface="Arial"/>
              </a:rPr>
              <a:t>VAINCAPP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669" y="1597659"/>
            <a:ext cx="2627630" cy="3863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37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solidFill>
                  <a:srgbClr val="FF9898"/>
                </a:solidFill>
                <a:latin typeface="Arial"/>
                <a:cs typeface="Arial"/>
              </a:rPr>
              <a:t>V</a:t>
            </a:r>
            <a:r>
              <a:rPr sz="3200" b="1" spc="-15" dirty="0">
                <a:solidFill>
                  <a:srgbClr val="FF9898"/>
                </a:solidFill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erbs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ts val="3565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solidFill>
                  <a:srgbClr val="FF9898"/>
                </a:solidFill>
                <a:latin typeface="Arial"/>
                <a:cs typeface="Arial"/>
              </a:rPr>
              <a:t>A</a:t>
            </a:r>
            <a:r>
              <a:rPr sz="3200" b="1" spc="-20" dirty="0">
                <a:solidFill>
                  <a:srgbClr val="FF9898"/>
                </a:solidFill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djectives</a:t>
            </a:r>
            <a:endParaRPr sz="2800">
              <a:latin typeface="Arial"/>
              <a:cs typeface="Arial"/>
            </a:endParaRPr>
          </a:p>
          <a:p>
            <a:pPr marL="467359" indent="-454659">
              <a:lnSpc>
                <a:spcPts val="3570"/>
              </a:lnSpc>
              <a:buFont typeface="Arial"/>
              <a:buChar char="•"/>
              <a:tabLst>
                <a:tab pos="466725" algn="l"/>
                <a:tab pos="467359" algn="l"/>
              </a:tabLst>
            </a:pPr>
            <a:r>
              <a:rPr sz="3200" b="1" dirty="0">
                <a:solidFill>
                  <a:srgbClr val="FF9898"/>
                </a:solidFill>
                <a:latin typeface="Arial"/>
                <a:cs typeface="Arial"/>
              </a:rPr>
              <a:t>I</a:t>
            </a:r>
            <a:r>
              <a:rPr sz="3200" b="1" spc="-50" dirty="0">
                <a:solidFill>
                  <a:srgbClr val="FF9898"/>
                </a:solidFill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nterjections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ts val="3504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solidFill>
                  <a:srgbClr val="FF9898"/>
                </a:solidFill>
                <a:latin typeface="Arial"/>
                <a:cs typeface="Arial"/>
              </a:rPr>
              <a:t>N</a:t>
            </a:r>
            <a:r>
              <a:rPr sz="3200" b="1" spc="-10" dirty="0">
                <a:solidFill>
                  <a:srgbClr val="FF9898"/>
                </a:solidFill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ouns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ts val="3920"/>
              </a:lnSpc>
              <a:buFont typeface="Arial"/>
              <a:buChar char="•"/>
              <a:tabLst>
                <a:tab pos="355600" algn="l"/>
              </a:tabLst>
            </a:pPr>
            <a:r>
              <a:rPr sz="3600" b="1" dirty="0">
                <a:solidFill>
                  <a:srgbClr val="FF9898"/>
                </a:solidFill>
                <a:latin typeface="Arial"/>
                <a:cs typeface="Arial"/>
              </a:rPr>
              <a:t>C</a:t>
            </a:r>
            <a:r>
              <a:rPr sz="3600" b="1" spc="-90" dirty="0">
                <a:solidFill>
                  <a:srgbClr val="FF9898"/>
                </a:solidFill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onjunctions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ts val="3920"/>
              </a:lnSpc>
              <a:buFont typeface="Arial"/>
              <a:buChar char="•"/>
              <a:tabLst>
                <a:tab pos="355600" algn="l"/>
              </a:tabLst>
            </a:pPr>
            <a:r>
              <a:rPr sz="3600" b="1" dirty="0">
                <a:solidFill>
                  <a:srgbClr val="FF9898"/>
                </a:solidFill>
                <a:latin typeface="Arial"/>
                <a:cs typeface="Arial"/>
              </a:rPr>
              <a:t>A</a:t>
            </a:r>
            <a:r>
              <a:rPr sz="3600" b="1" spc="-15" dirty="0">
                <a:solidFill>
                  <a:srgbClr val="FF9898"/>
                </a:solidFill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dverbs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ts val="3920"/>
              </a:lnSpc>
              <a:buFont typeface="Arial"/>
              <a:buChar char="•"/>
              <a:tabLst>
                <a:tab pos="355600" algn="l"/>
              </a:tabLst>
            </a:pPr>
            <a:r>
              <a:rPr sz="3600" b="1" dirty="0">
                <a:solidFill>
                  <a:srgbClr val="FF9898"/>
                </a:solidFill>
                <a:latin typeface="Arial"/>
                <a:cs typeface="Arial"/>
              </a:rPr>
              <a:t>P</a:t>
            </a:r>
            <a:r>
              <a:rPr sz="3600" b="1" spc="-35" dirty="0">
                <a:solidFill>
                  <a:srgbClr val="FF9898"/>
                </a:solidFill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ronouns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ts val="4120"/>
              </a:lnSpc>
              <a:buFont typeface="Arial"/>
              <a:buChar char="•"/>
              <a:tabLst>
                <a:tab pos="355600" algn="l"/>
              </a:tabLst>
            </a:pPr>
            <a:r>
              <a:rPr sz="3600" b="1" dirty="0">
                <a:solidFill>
                  <a:srgbClr val="FF9898"/>
                </a:solidFill>
                <a:latin typeface="Arial"/>
                <a:cs typeface="Arial"/>
              </a:rPr>
              <a:t>P</a:t>
            </a:r>
            <a:r>
              <a:rPr sz="3600" b="1" spc="-65" dirty="0">
                <a:solidFill>
                  <a:srgbClr val="FF9898"/>
                </a:solidFill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repositions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57800" y="2438400"/>
            <a:ext cx="3277870" cy="36588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2540" y="434340"/>
            <a:ext cx="151955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5" dirty="0">
                <a:latin typeface="Arial"/>
                <a:cs typeface="Arial"/>
              </a:rPr>
              <a:t>V</a:t>
            </a:r>
            <a:r>
              <a:rPr dirty="0"/>
              <a:t>e</a:t>
            </a:r>
            <a:r>
              <a:rPr spc="-5" dirty="0"/>
              <a:t>r</a:t>
            </a:r>
            <a:r>
              <a:rPr dirty="0"/>
              <a:t>bs</a:t>
            </a:r>
            <a:endParaRPr sz="4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4669" y="1600200"/>
            <a:ext cx="7765415" cy="4333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Arial"/>
                <a:cs typeface="Arial"/>
              </a:rPr>
              <a:t>Verbs are the most-powerful words in </a:t>
            </a:r>
            <a:r>
              <a:rPr sz="2800" dirty="0">
                <a:latin typeface="Arial"/>
                <a:cs typeface="Arial"/>
              </a:rPr>
              <a:t>our</a:t>
            </a:r>
            <a:r>
              <a:rPr sz="2800" spc="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writing.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700">
              <a:latin typeface="Arial"/>
              <a:cs typeface="Arial"/>
            </a:endParaRPr>
          </a:p>
          <a:p>
            <a:pPr marL="454659" indent="-442595">
              <a:lnSpc>
                <a:spcPct val="100000"/>
              </a:lnSpc>
              <a:buAutoNum type="arabicPeriod"/>
              <a:tabLst>
                <a:tab pos="455295" algn="l"/>
              </a:tabLst>
            </a:pPr>
            <a:r>
              <a:rPr sz="2800" b="1" spc="-5" dirty="0">
                <a:latin typeface="Arial"/>
                <a:cs typeface="Arial"/>
              </a:rPr>
              <a:t>Verbs show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action.</a:t>
            </a:r>
            <a:endParaRPr sz="28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400"/>
              </a:spcBef>
              <a:buFont typeface="Arial"/>
              <a:buChar char="–"/>
              <a:tabLst>
                <a:tab pos="755650" algn="l"/>
              </a:tabLst>
            </a:pPr>
            <a:r>
              <a:rPr sz="2400" i="1" spc="-5" dirty="0">
                <a:latin typeface="Arial"/>
                <a:cs typeface="Arial"/>
              </a:rPr>
              <a:t>Walk, stride, stroll,</a:t>
            </a:r>
            <a:r>
              <a:rPr sz="2400" i="1" spc="30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amble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390"/>
              </a:spcBef>
              <a:buFont typeface="Arial"/>
              <a:buChar char="–"/>
              <a:tabLst>
                <a:tab pos="755650" algn="l"/>
              </a:tabLst>
            </a:pPr>
            <a:r>
              <a:rPr sz="2400" i="1" spc="-5" dirty="0">
                <a:latin typeface="Arial"/>
                <a:cs typeface="Arial"/>
              </a:rPr>
              <a:t>See, observe, recognize,</a:t>
            </a:r>
            <a:r>
              <a:rPr sz="2400" i="1" spc="2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examine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400"/>
              </a:spcBef>
              <a:buFont typeface="Arial"/>
              <a:buChar char="–"/>
              <a:tabLst>
                <a:tab pos="755650" algn="l"/>
              </a:tabLst>
            </a:pPr>
            <a:r>
              <a:rPr sz="2400" i="1" spc="-10" dirty="0">
                <a:latin typeface="Arial"/>
                <a:cs typeface="Arial"/>
              </a:rPr>
              <a:t>Hold, </a:t>
            </a:r>
            <a:r>
              <a:rPr sz="2400" i="1" spc="-5" dirty="0">
                <a:latin typeface="Arial"/>
                <a:cs typeface="Arial"/>
              </a:rPr>
              <a:t>embrace,</a:t>
            </a:r>
            <a:r>
              <a:rPr sz="2400" i="1" spc="1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support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800">
              <a:latin typeface="Arial"/>
              <a:cs typeface="Arial"/>
            </a:endParaRPr>
          </a:p>
          <a:p>
            <a:pPr marL="469265" marR="3444240">
              <a:lnSpc>
                <a:spcPct val="113700"/>
              </a:lnSpc>
            </a:pPr>
            <a:r>
              <a:rPr sz="2400" b="1" i="1" spc="40" dirty="0">
                <a:latin typeface="Lucida Sans"/>
                <a:cs typeface="Lucida Sans"/>
              </a:rPr>
              <a:t>As </a:t>
            </a:r>
            <a:r>
              <a:rPr sz="2400" b="1" i="1" spc="-100" dirty="0">
                <a:latin typeface="Lucida Sans"/>
                <a:cs typeface="Lucida Sans"/>
              </a:rPr>
              <a:t>global </a:t>
            </a:r>
            <a:r>
              <a:rPr sz="2400" b="1" i="1" spc="-105" dirty="0">
                <a:latin typeface="Lucida Sans"/>
                <a:cs typeface="Lucida Sans"/>
              </a:rPr>
              <a:t>climate </a:t>
            </a:r>
            <a:r>
              <a:rPr sz="2400" b="1" i="1" spc="-75" dirty="0">
                <a:latin typeface="Lucida Sans"/>
                <a:cs typeface="Lucida Sans"/>
              </a:rPr>
              <a:t>change  </a:t>
            </a:r>
            <a:r>
              <a:rPr sz="2400" b="1" i="1" spc="-90" dirty="0">
                <a:solidFill>
                  <a:srgbClr val="FF6600"/>
                </a:solidFill>
                <a:latin typeface="Lucida Sans"/>
                <a:cs typeface="Lucida Sans"/>
              </a:rPr>
              <a:t>overpowers </a:t>
            </a:r>
            <a:r>
              <a:rPr sz="2400" b="1" i="1" spc="-140" dirty="0">
                <a:latin typeface="Lucida Sans"/>
                <a:cs typeface="Lucida Sans"/>
              </a:rPr>
              <a:t>our </a:t>
            </a:r>
            <a:r>
              <a:rPr sz="2400" b="1" i="1" spc="-45" dirty="0">
                <a:latin typeface="Lucida Sans"/>
                <a:cs typeface="Lucida Sans"/>
              </a:rPr>
              <a:t>existence,  </a:t>
            </a:r>
            <a:r>
              <a:rPr sz="2400" b="1" i="1" spc="-80" dirty="0">
                <a:latin typeface="Lucida Sans"/>
                <a:cs typeface="Lucida Sans"/>
              </a:rPr>
              <a:t>we </a:t>
            </a:r>
            <a:r>
              <a:rPr sz="2400" b="1" i="1" spc="-85" dirty="0">
                <a:solidFill>
                  <a:srgbClr val="FF6600"/>
                </a:solidFill>
                <a:latin typeface="Lucida Sans"/>
                <a:cs typeface="Lucida Sans"/>
              </a:rPr>
              <a:t>must </a:t>
            </a:r>
            <a:r>
              <a:rPr sz="2400" b="1" i="1" spc="-40" dirty="0">
                <a:solidFill>
                  <a:srgbClr val="FF6600"/>
                </a:solidFill>
                <a:latin typeface="Lucida Sans"/>
                <a:cs typeface="Lucida Sans"/>
              </a:rPr>
              <a:t>caress </a:t>
            </a:r>
            <a:r>
              <a:rPr sz="2400" b="1" i="1" spc="-105" dirty="0">
                <a:latin typeface="Lucida Sans"/>
                <a:cs typeface="Lucida Sans"/>
              </a:rPr>
              <a:t>the</a:t>
            </a:r>
            <a:r>
              <a:rPr sz="2400" b="1" i="1" spc="-345" dirty="0">
                <a:latin typeface="Lucida Sans"/>
                <a:cs typeface="Lucida Sans"/>
              </a:rPr>
              <a:t> </a:t>
            </a:r>
            <a:r>
              <a:rPr sz="2400" b="1" i="1" spc="-130" dirty="0">
                <a:latin typeface="Lucida Sans"/>
                <a:cs typeface="Lucida Sans"/>
              </a:rPr>
              <a:t>Earth.</a:t>
            </a:r>
            <a:endParaRPr sz="2400">
              <a:latin typeface="Lucida Sans"/>
              <a:cs typeface="Lucida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172200" y="3733800"/>
            <a:ext cx="2366009" cy="236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2540" y="434340"/>
            <a:ext cx="151955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5" dirty="0">
                <a:latin typeface="Arial"/>
                <a:cs typeface="Arial"/>
              </a:rPr>
              <a:t>V</a:t>
            </a:r>
            <a:r>
              <a:rPr dirty="0"/>
              <a:t>e</a:t>
            </a:r>
            <a:r>
              <a:rPr spc="-5" dirty="0"/>
              <a:t>r</a:t>
            </a:r>
            <a:r>
              <a:rPr dirty="0"/>
              <a:t>bs</a:t>
            </a:r>
            <a:endParaRPr sz="4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4669" y="1540933"/>
            <a:ext cx="6207125" cy="3423920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sz="2800" b="1" dirty="0">
                <a:latin typeface="Arial"/>
                <a:cs typeface="Arial"/>
              </a:rPr>
              <a:t>2. </a:t>
            </a:r>
            <a:r>
              <a:rPr sz="2800" b="1" spc="-5" dirty="0">
                <a:latin typeface="Arial"/>
                <a:cs typeface="Arial"/>
              </a:rPr>
              <a:t>Verbs indicate </a:t>
            </a:r>
            <a:r>
              <a:rPr sz="2800" b="1" dirty="0">
                <a:latin typeface="Arial"/>
                <a:cs typeface="Arial"/>
              </a:rPr>
              <a:t>a “state of</a:t>
            </a:r>
            <a:r>
              <a:rPr sz="2800" b="1" spc="-434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being.”</a:t>
            </a:r>
            <a:endParaRPr sz="2800">
              <a:latin typeface="Arial"/>
              <a:cs typeface="Arial"/>
            </a:endParaRPr>
          </a:p>
          <a:p>
            <a:pPr marL="469265">
              <a:lnSpc>
                <a:spcPct val="100000"/>
              </a:lnSpc>
              <a:spcBef>
                <a:spcPts val="400"/>
              </a:spcBef>
            </a:pPr>
            <a:r>
              <a:rPr sz="2400" dirty="0">
                <a:latin typeface="Arial"/>
                <a:cs typeface="Arial"/>
              </a:rPr>
              <a:t>– </a:t>
            </a:r>
            <a:r>
              <a:rPr sz="2400" i="1" dirty="0">
                <a:latin typeface="Arial"/>
                <a:cs typeface="Arial"/>
              </a:rPr>
              <a:t>Am, </a:t>
            </a:r>
            <a:r>
              <a:rPr sz="2400" i="1" spc="-5" dirty="0">
                <a:latin typeface="Arial"/>
                <a:cs typeface="Arial"/>
              </a:rPr>
              <a:t>is, are, was, were, </a:t>
            </a:r>
            <a:r>
              <a:rPr sz="2400" i="1" spc="-10" dirty="0">
                <a:latin typeface="Arial"/>
                <a:cs typeface="Arial"/>
              </a:rPr>
              <a:t>has been, will</a:t>
            </a:r>
            <a:r>
              <a:rPr sz="2400" i="1" spc="-34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be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850">
              <a:latin typeface="Arial"/>
              <a:cs typeface="Arial"/>
            </a:endParaRPr>
          </a:p>
          <a:p>
            <a:pPr marL="469265" marR="1983739">
              <a:lnSpc>
                <a:spcPct val="113500"/>
              </a:lnSpc>
            </a:pPr>
            <a:r>
              <a:rPr sz="2400" b="1" i="1" spc="-100" dirty="0">
                <a:latin typeface="Lucida Sans"/>
                <a:cs typeface="Lucida Sans"/>
              </a:rPr>
              <a:t>Gloria </a:t>
            </a:r>
            <a:r>
              <a:rPr sz="2400" b="1" i="1" spc="10" dirty="0">
                <a:solidFill>
                  <a:srgbClr val="FF0000"/>
                </a:solidFill>
                <a:latin typeface="Lucida Sans"/>
                <a:cs typeface="Lucida Sans"/>
              </a:rPr>
              <a:t>is </a:t>
            </a:r>
            <a:r>
              <a:rPr sz="2400" b="1" i="1" spc="-60" dirty="0">
                <a:latin typeface="Lucida Sans"/>
                <a:cs typeface="Lucida Sans"/>
              </a:rPr>
              <a:t>ecstatic</a:t>
            </a:r>
            <a:r>
              <a:rPr sz="2400" b="1" i="1" spc="-290" dirty="0">
                <a:latin typeface="Lucida Sans"/>
                <a:cs typeface="Lucida Sans"/>
              </a:rPr>
              <a:t> </a:t>
            </a:r>
            <a:r>
              <a:rPr sz="2400" b="1" i="1" spc="-45" dirty="0">
                <a:latin typeface="Lucida Sans"/>
                <a:cs typeface="Lucida Sans"/>
              </a:rPr>
              <a:t>because  </a:t>
            </a:r>
            <a:r>
              <a:rPr sz="2400" b="1" i="1" spc="-10" dirty="0">
                <a:latin typeface="Lucida Sans"/>
                <a:cs typeface="Lucida Sans"/>
              </a:rPr>
              <a:t>school </a:t>
            </a:r>
            <a:r>
              <a:rPr sz="2400" b="1" i="1" spc="10" dirty="0">
                <a:solidFill>
                  <a:srgbClr val="FF0000"/>
                </a:solidFill>
                <a:latin typeface="Lucida Sans"/>
                <a:cs typeface="Lucida Sans"/>
              </a:rPr>
              <a:t>is</a:t>
            </a:r>
            <a:r>
              <a:rPr sz="2400" b="1" i="1" spc="-235" dirty="0">
                <a:solidFill>
                  <a:srgbClr val="FF0000"/>
                </a:solidFill>
                <a:latin typeface="Lucida Sans"/>
                <a:cs typeface="Lucida Sans"/>
              </a:rPr>
              <a:t> </a:t>
            </a:r>
            <a:r>
              <a:rPr sz="2400" b="1" i="1" spc="-105" dirty="0">
                <a:latin typeface="Lucida Sans"/>
                <a:cs typeface="Lucida Sans"/>
              </a:rPr>
              <a:t>out.</a:t>
            </a:r>
            <a:endParaRPr sz="2400">
              <a:latin typeface="Lucida Sans"/>
              <a:cs typeface="Lucida San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750">
              <a:latin typeface="Lucida Sans"/>
              <a:cs typeface="Lucida Sans"/>
            </a:endParaRPr>
          </a:p>
          <a:p>
            <a:pPr marL="469265" marR="1355725">
              <a:lnSpc>
                <a:spcPct val="113900"/>
              </a:lnSpc>
            </a:pPr>
            <a:r>
              <a:rPr sz="2400" b="1" i="1" spc="5" dirty="0">
                <a:latin typeface="Lucida Sans"/>
                <a:cs typeface="Lucida Sans"/>
              </a:rPr>
              <a:t>She </a:t>
            </a:r>
            <a:r>
              <a:rPr sz="2400" b="1" i="1" spc="-75" dirty="0">
                <a:solidFill>
                  <a:srgbClr val="FF0000"/>
                </a:solidFill>
                <a:latin typeface="Lucida Sans"/>
                <a:cs typeface="Lucida Sans"/>
              </a:rPr>
              <a:t>was </a:t>
            </a:r>
            <a:r>
              <a:rPr sz="2400" b="1" i="1" spc="-55" dirty="0">
                <a:latin typeface="Lucida Sans"/>
                <a:cs typeface="Lucida Sans"/>
              </a:rPr>
              <a:t>excited </a:t>
            </a:r>
            <a:r>
              <a:rPr sz="2400" b="1" i="1" spc="-100" dirty="0">
                <a:latin typeface="Lucida Sans"/>
                <a:cs typeface="Lucida Sans"/>
              </a:rPr>
              <a:t>to </a:t>
            </a:r>
            <a:r>
              <a:rPr sz="2400" b="1" i="1" spc="-150" dirty="0">
                <a:latin typeface="Lucida Sans"/>
                <a:cs typeface="Lucida Sans"/>
              </a:rPr>
              <a:t>learn </a:t>
            </a:r>
            <a:r>
              <a:rPr sz="2400" b="1" i="1" spc="-105" dirty="0">
                <a:latin typeface="Lucida Sans"/>
                <a:cs typeface="Lucida Sans"/>
              </a:rPr>
              <a:t>the  </a:t>
            </a:r>
            <a:r>
              <a:rPr sz="2400" b="1" i="1" spc="-70" dirty="0">
                <a:latin typeface="Lucida Sans"/>
                <a:cs typeface="Lucida Sans"/>
              </a:rPr>
              <a:t>concert </a:t>
            </a:r>
            <a:r>
              <a:rPr sz="2400" b="1" i="1" spc="-100" dirty="0">
                <a:solidFill>
                  <a:srgbClr val="FF0000"/>
                </a:solidFill>
                <a:latin typeface="Lucida Sans"/>
                <a:cs typeface="Lucida Sans"/>
              </a:rPr>
              <a:t>will </a:t>
            </a:r>
            <a:r>
              <a:rPr sz="2400" b="1" i="1" spc="-65" dirty="0">
                <a:solidFill>
                  <a:srgbClr val="FF0000"/>
                </a:solidFill>
                <a:latin typeface="Lucida Sans"/>
                <a:cs typeface="Lucida Sans"/>
              </a:rPr>
              <a:t>be </a:t>
            </a:r>
            <a:r>
              <a:rPr sz="2400" b="1" i="1" spc="-90" dirty="0">
                <a:latin typeface="Lucida Sans"/>
                <a:cs typeface="Lucida Sans"/>
              </a:rPr>
              <a:t>in</a:t>
            </a:r>
            <a:r>
              <a:rPr sz="2400" b="1" i="1" spc="-285" dirty="0">
                <a:latin typeface="Lucida Sans"/>
                <a:cs typeface="Lucida Sans"/>
              </a:rPr>
              <a:t> </a:t>
            </a:r>
            <a:r>
              <a:rPr sz="2400" b="1" i="1" spc="-95" dirty="0">
                <a:latin typeface="Lucida Sans"/>
                <a:cs typeface="Lucida Sans"/>
              </a:rPr>
              <a:t>Tallahassee.</a:t>
            </a:r>
            <a:endParaRPr sz="2400">
              <a:latin typeface="Lucida Sans"/>
              <a:cs typeface="Lucida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96000" y="2971800"/>
            <a:ext cx="2416809" cy="3200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49929" y="434340"/>
            <a:ext cx="26447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10" dirty="0">
                <a:latin typeface="Arial"/>
                <a:cs typeface="Arial"/>
              </a:rPr>
              <a:t>A</a:t>
            </a:r>
            <a:r>
              <a:rPr dirty="0"/>
              <a:t>d</a:t>
            </a:r>
            <a:r>
              <a:rPr spc="10" dirty="0"/>
              <a:t>j</a:t>
            </a:r>
            <a:r>
              <a:rPr spc="-10" dirty="0"/>
              <a:t>e</a:t>
            </a:r>
            <a:r>
              <a:rPr spc="5" dirty="0"/>
              <a:t>ct</a:t>
            </a:r>
            <a:r>
              <a:rPr dirty="0"/>
              <a:t>i</a:t>
            </a:r>
            <a:r>
              <a:rPr spc="5" dirty="0"/>
              <a:t>v</a:t>
            </a:r>
            <a:r>
              <a:rPr dirty="0"/>
              <a:t>es</a:t>
            </a:r>
            <a:endParaRPr sz="4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4669" y="1600200"/>
            <a:ext cx="7736840" cy="3343910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354965" marR="5080" indent="-342900">
              <a:lnSpc>
                <a:spcPts val="3120"/>
              </a:lnSpc>
              <a:spcBef>
                <a:spcPts val="40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Adjectives modify </a:t>
            </a:r>
            <a:r>
              <a:rPr sz="2800" dirty="0">
                <a:latin typeface="Arial"/>
                <a:cs typeface="Arial"/>
              </a:rPr>
              <a:t>(or describe) a noun or noun  substitute. </a:t>
            </a:r>
            <a:r>
              <a:rPr sz="2800" spc="-5" dirty="0">
                <a:latin typeface="Arial"/>
                <a:cs typeface="Arial"/>
              </a:rPr>
              <a:t>They </a:t>
            </a:r>
            <a:r>
              <a:rPr sz="2800" dirty="0">
                <a:latin typeface="Arial"/>
                <a:cs typeface="Arial"/>
              </a:rPr>
              <a:t>give </a:t>
            </a:r>
            <a:r>
              <a:rPr sz="2800" spc="5" dirty="0">
                <a:latin typeface="Arial"/>
                <a:cs typeface="Arial"/>
              </a:rPr>
              <a:t>us </a:t>
            </a:r>
            <a:r>
              <a:rPr sz="2800" spc="-5" dirty="0">
                <a:latin typeface="Arial"/>
                <a:cs typeface="Arial"/>
              </a:rPr>
              <a:t>more </a:t>
            </a:r>
            <a:r>
              <a:rPr sz="2800" dirty="0">
                <a:latin typeface="Arial"/>
                <a:cs typeface="Arial"/>
              </a:rPr>
              <a:t>details.</a:t>
            </a:r>
            <a:endParaRPr sz="28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334"/>
              </a:spcBef>
              <a:buFont typeface="Arial"/>
              <a:buChar char="–"/>
              <a:tabLst>
                <a:tab pos="755650" algn="l"/>
                <a:tab pos="2550795" algn="l"/>
              </a:tabLst>
            </a:pPr>
            <a:r>
              <a:rPr sz="2400" b="1" spc="-5" dirty="0">
                <a:latin typeface="Arial"/>
                <a:cs typeface="Arial"/>
              </a:rPr>
              <a:t>How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many:	</a:t>
            </a:r>
            <a:r>
              <a:rPr sz="2400" i="1" dirty="0">
                <a:solidFill>
                  <a:srgbClr val="0066FF"/>
                </a:solidFill>
                <a:latin typeface="Arial"/>
                <a:cs typeface="Arial"/>
              </a:rPr>
              <a:t>three </a:t>
            </a:r>
            <a:r>
              <a:rPr sz="2400" spc="-10" dirty="0">
                <a:latin typeface="Arial"/>
                <a:cs typeface="Arial"/>
              </a:rPr>
              <a:t>dogs, </a:t>
            </a:r>
            <a:r>
              <a:rPr sz="2400" i="1" spc="-5" dirty="0">
                <a:solidFill>
                  <a:srgbClr val="0066FF"/>
                </a:solidFill>
                <a:latin typeface="Arial"/>
                <a:cs typeface="Arial"/>
              </a:rPr>
              <a:t>several</a:t>
            </a:r>
            <a:r>
              <a:rPr sz="2400" i="1" spc="20" dirty="0">
                <a:solidFill>
                  <a:srgbClr val="0066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ideas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400"/>
              </a:spcBef>
              <a:buFont typeface="Arial"/>
              <a:buChar char="–"/>
              <a:tabLst>
                <a:tab pos="755650" algn="l"/>
              </a:tabLst>
            </a:pPr>
            <a:r>
              <a:rPr sz="2400" b="1" spc="-5" dirty="0">
                <a:latin typeface="Arial"/>
                <a:cs typeface="Arial"/>
              </a:rPr>
              <a:t>What kind: </a:t>
            </a:r>
            <a:r>
              <a:rPr sz="2400" i="1" spc="-5" dirty="0">
                <a:solidFill>
                  <a:srgbClr val="0066FF"/>
                </a:solidFill>
                <a:latin typeface="Arial"/>
                <a:cs typeface="Arial"/>
              </a:rPr>
              <a:t>excellent </a:t>
            </a:r>
            <a:r>
              <a:rPr sz="2400" spc="-5" dirty="0">
                <a:latin typeface="Arial"/>
                <a:cs typeface="Arial"/>
              </a:rPr>
              <a:t>job, </a:t>
            </a:r>
            <a:r>
              <a:rPr sz="2400" i="1" spc="-5" dirty="0">
                <a:solidFill>
                  <a:srgbClr val="0066FF"/>
                </a:solidFill>
                <a:latin typeface="Arial"/>
                <a:cs typeface="Arial"/>
              </a:rPr>
              <a:t>large</a:t>
            </a:r>
            <a:r>
              <a:rPr sz="2400" i="1" spc="30" dirty="0">
                <a:solidFill>
                  <a:srgbClr val="0066FF"/>
                </a:solidFill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house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390"/>
              </a:spcBef>
              <a:buFont typeface="Arial"/>
              <a:buChar char="–"/>
              <a:tabLst>
                <a:tab pos="755650" algn="l"/>
              </a:tabLst>
            </a:pPr>
            <a:r>
              <a:rPr sz="2400" b="1" spc="-5" dirty="0">
                <a:latin typeface="Arial"/>
                <a:cs typeface="Arial"/>
              </a:rPr>
              <a:t>Which/whose: </a:t>
            </a:r>
            <a:r>
              <a:rPr sz="2400" i="1" spc="-5" dirty="0">
                <a:solidFill>
                  <a:srgbClr val="0066FF"/>
                </a:solidFill>
                <a:latin typeface="Arial"/>
                <a:cs typeface="Arial"/>
              </a:rPr>
              <a:t>that </a:t>
            </a:r>
            <a:r>
              <a:rPr sz="2400" spc="-5" dirty="0">
                <a:latin typeface="Arial"/>
                <a:cs typeface="Arial"/>
              </a:rPr>
              <a:t>prize, </a:t>
            </a:r>
            <a:r>
              <a:rPr sz="2400" i="1" spc="-5" dirty="0">
                <a:solidFill>
                  <a:srgbClr val="0066FF"/>
                </a:solidFill>
                <a:latin typeface="Arial"/>
                <a:cs typeface="Arial"/>
              </a:rPr>
              <a:t>Adam’s</a:t>
            </a:r>
            <a:r>
              <a:rPr sz="2400" i="1" spc="35" dirty="0">
                <a:solidFill>
                  <a:srgbClr val="0066FF"/>
                </a:solidFill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book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850">
              <a:latin typeface="Arial"/>
              <a:cs typeface="Arial"/>
            </a:endParaRPr>
          </a:p>
          <a:p>
            <a:pPr marL="469265" marR="2346960">
              <a:lnSpc>
                <a:spcPct val="113500"/>
              </a:lnSpc>
            </a:pPr>
            <a:r>
              <a:rPr sz="2400" b="1" i="1" spc="-130" dirty="0">
                <a:latin typeface="Lucida Sans"/>
                <a:cs typeface="Lucida Sans"/>
              </a:rPr>
              <a:t>What </a:t>
            </a:r>
            <a:r>
              <a:rPr sz="2400" b="1" i="1" spc="-155" dirty="0">
                <a:latin typeface="Lucida Sans"/>
                <a:cs typeface="Lucida Sans"/>
              </a:rPr>
              <a:t>an </a:t>
            </a:r>
            <a:r>
              <a:rPr sz="2400" b="1" i="1" spc="-130" dirty="0">
                <a:solidFill>
                  <a:srgbClr val="FF0000"/>
                </a:solidFill>
                <a:latin typeface="Lucida Sans"/>
                <a:cs typeface="Lucida Sans"/>
              </a:rPr>
              <a:t>adorable </a:t>
            </a:r>
            <a:r>
              <a:rPr sz="2400" b="1" i="1" spc="-85" dirty="0">
                <a:latin typeface="Lucida Sans"/>
                <a:cs typeface="Lucida Sans"/>
              </a:rPr>
              <a:t>pig </a:t>
            </a:r>
            <a:r>
              <a:rPr sz="2400" b="1" i="1" spc="-80" dirty="0">
                <a:latin typeface="Lucida Sans"/>
                <a:cs typeface="Lucida Sans"/>
              </a:rPr>
              <a:t>holding</a:t>
            </a:r>
            <a:r>
              <a:rPr sz="2400" b="1" i="1" spc="-175" dirty="0">
                <a:latin typeface="Lucida Sans"/>
                <a:cs typeface="Lucida Sans"/>
              </a:rPr>
              <a:t> </a:t>
            </a:r>
            <a:r>
              <a:rPr sz="2400" b="1" i="1" spc="-170" dirty="0">
                <a:latin typeface="Lucida Sans"/>
                <a:cs typeface="Lucida Sans"/>
              </a:rPr>
              <a:t>that  </a:t>
            </a:r>
            <a:r>
              <a:rPr sz="2400" b="1" i="1" spc="-125" dirty="0">
                <a:solidFill>
                  <a:srgbClr val="FF0000"/>
                </a:solidFill>
                <a:latin typeface="Lucida Sans"/>
                <a:cs typeface="Lucida Sans"/>
              </a:rPr>
              <a:t>beautiful </a:t>
            </a:r>
            <a:r>
              <a:rPr sz="2400" b="1" i="1" spc="-25" dirty="0">
                <a:latin typeface="Lucida Sans"/>
                <a:cs typeface="Lucida Sans"/>
              </a:rPr>
              <a:t>daisy!</a:t>
            </a:r>
            <a:endParaRPr sz="2400">
              <a:latin typeface="Lucida Sans"/>
              <a:cs typeface="Lucida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616700" y="3810000"/>
            <a:ext cx="1955800" cy="23634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50539" y="467359"/>
            <a:ext cx="304228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latin typeface="Arial"/>
                <a:cs typeface="Arial"/>
              </a:rPr>
              <a:t>I</a:t>
            </a:r>
            <a:r>
              <a:rPr spc="-5" dirty="0"/>
              <a:t>nterjections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669" y="1540933"/>
            <a:ext cx="8052434" cy="3561079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6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dirty="0">
                <a:latin typeface="Arial"/>
                <a:cs typeface="Arial"/>
              </a:rPr>
              <a:t>Interjections show </a:t>
            </a:r>
            <a:r>
              <a:rPr sz="2800" spc="-5" dirty="0">
                <a:latin typeface="Arial"/>
                <a:cs typeface="Arial"/>
              </a:rPr>
              <a:t>emotion </a:t>
            </a:r>
            <a:r>
              <a:rPr sz="2800" dirty="0">
                <a:latin typeface="Arial"/>
                <a:cs typeface="Arial"/>
              </a:rPr>
              <a:t>or a </a:t>
            </a:r>
            <a:r>
              <a:rPr sz="2800" spc="-5" dirty="0">
                <a:latin typeface="Arial"/>
                <a:cs typeface="Arial"/>
              </a:rPr>
              <a:t>break in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thought:</a:t>
            </a:r>
            <a:endParaRPr sz="28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400"/>
              </a:spcBef>
              <a:buChar char="–"/>
              <a:tabLst>
                <a:tab pos="755650" algn="l"/>
              </a:tabLst>
            </a:pPr>
            <a:r>
              <a:rPr sz="2400" spc="-5" dirty="0">
                <a:latin typeface="Arial"/>
                <a:cs typeface="Arial"/>
              </a:rPr>
              <a:t>Geez! Hey! Oops! </a:t>
            </a:r>
            <a:r>
              <a:rPr sz="2400" spc="-10" dirty="0">
                <a:latin typeface="Arial"/>
                <a:cs typeface="Arial"/>
              </a:rPr>
              <a:t>Bingo! Alleluia! </a:t>
            </a:r>
            <a:r>
              <a:rPr sz="2400" spc="-5" dirty="0">
                <a:latin typeface="Arial"/>
                <a:cs typeface="Arial"/>
              </a:rPr>
              <a:t>Good lord!</a:t>
            </a:r>
            <a:r>
              <a:rPr sz="2400" spc="8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Hmm…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5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Think </a:t>
            </a:r>
            <a:r>
              <a:rPr sz="2800" dirty="0">
                <a:latin typeface="Arial"/>
                <a:cs typeface="Arial"/>
              </a:rPr>
              <a:t>of </a:t>
            </a:r>
            <a:r>
              <a:rPr sz="2800" spc="-5" dirty="0">
                <a:latin typeface="Arial"/>
                <a:cs typeface="Arial"/>
              </a:rPr>
              <a:t>“Super </a:t>
            </a:r>
            <a:r>
              <a:rPr sz="2800" dirty="0">
                <a:latin typeface="Arial"/>
                <a:cs typeface="Arial"/>
              </a:rPr>
              <a:t>hero” or </a:t>
            </a:r>
            <a:r>
              <a:rPr sz="2800" spc="-5" dirty="0">
                <a:latin typeface="Arial"/>
                <a:cs typeface="Arial"/>
              </a:rPr>
              <a:t>“Batman”</a:t>
            </a:r>
            <a:r>
              <a:rPr sz="2800" spc="3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words:</a:t>
            </a:r>
            <a:endParaRPr sz="2800">
              <a:latin typeface="Arial"/>
              <a:cs typeface="Arial"/>
            </a:endParaRPr>
          </a:p>
          <a:p>
            <a:pPr marL="755650" lvl="1" indent="-286385">
              <a:lnSpc>
                <a:spcPct val="100000"/>
              </a:lnSpc>
              <a:spcBef>
                <a:spcPts val="400"/>
              </a:spcBef>
              <a:buChar char="–"/>
              <a:tabLst>
                <a:tab pos="755650" algn="l"/>
              </a:tabLst>
            </a:pPr>
            <a:r>
              <a:rPr sz="2400" spc="-5" dirty="0">
                <a:latin typeface="Arial"/>
                <a:cs typeface="Arial"/>
              </a:rPr>
              <a:t>Wow! Bam!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Yikes!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800">
              <a:latin typeface="Arial"/>
              <a:cs typeface="Arial"/>
            </a:endParaRPr>
          </a:p>
          <a:p>
            <a:pPr marL="354965">
              <a:lnSpc>
                <a:spcPct val="100000"/>
              </a:lnSpc>
            </a:pPr>
            <a:r>
              <a:rPr sz="2400" b="1" i="1" spc="-75" dirty="0">
                <a:solidFill>
                  <a:srgbClr val="0066FF"/>
                </a:solidFill>
                <a:latin typeface="Lucida Sans"/>
                <a:cs typeface="Lucida Sans"/>
              </a:rPr>
              <a:t>Well</a:t>
            </a:r>
            <a:r>
              <a:rPr sz="2400" b="1" i="1" spc="-75" dirty="0">
                <a:latin typeface="Lucida Sans"/>
                <a:cs typeface="Lucida Sans"/>
              </a:rPr>
              <a:t>, </a:t>
            </a:r>
            <a:r>
              <a:rPr sz="2400" b="1" i="1" spc="-80" dirty="0">
                <a:latin typeface="Lucida Sans"/>
                <a:cs typeface="Lucida Sans"/>
              </a:rPr>
              <a:t>isn’t </a:t>
            </a:r>
            <a:r>
              <a:rPr sz="2400" b="1" i="1" spc="-170" dirty="0">
                <a:latin typeface="Lucida Sans"/>
                <a:cs typeface="Lucida Sans"/>
              </a:rPr>
              <a:t>that</a:t>
            </a:r>
            <a:r>
              <a:rPr sz="2400" b="1" i="1" spc="-210" dirty="0">
                <a:latin typeface="Lucida Sans"/>
                <a:cs typeface="Lucida Sans"/>
              </a:rPr>
              <a:t> </a:t>
            </a:r>
            <a:r>
              <a:rPr sz="2400" b="1" i="1" spc="-15" dirty="0">
                <a:latin typeface="Lucida Sans"/>
                <a:cs typeface="Lucida Sans"/>
              </a:rPr>
              <a:t>special!</a:t>
            </a:r>
            <a:endParaRPr sz="2400">
              <a:latin typeface="Lucida Sans"/>
              <a:cs typeface="Lucida Sans"/>
            </a:endParaRPr>
          </a:p>
          <a:p>
            <a:pPr marL="354965">
              <a:lnSpc>
                <a:spcPct val="100000"/>
              </a:lnSpc>
              <a:spcBef>
                <a:spcPts val="390"/>
              </a:spcBef>
            </a:pPr>
            <a:r>
              <a:rPr sz="2400" b="1" i="1" spc="-85" dirty="0">
                <a:latin typeface="Lucida Sans"/>
                <a:cs typeface="Lucida Sans"/>
              </a:rPr>
              <a:t>He said, </a:t>
            </a:r>
            <a:r>
              <a:rPr sz="2400" b="1" i="1" spc="-65" dirty="0">
                <a:solidFill>
                  <a:srgbClr val="0066FF"/>
                </a:solidFill>
                <a:latin typeface="Lucida Sans"/>
                <a:cs typeface="Lucida Sans"/>
              </a:rPr>
              <a:t>you </a:t>
            </a:r>
            <a:r>
              <a:rPr sz="2400" b="1" i="1" spc="-105" dirty="0">
                <a:solidFill>
                  <a:srgbClr val="0066FF"/>
                </a:solidFill>
                <a:latin typeface="Lucida Sans"/>
                <a:cs typeface="Lucida Sans"/>
              </a:rPr>
              <a:t>know</a:t>
            </a:r>
            <a:r>
              <a:rPr sz="2400" b="1" i="1" spc="-105" dirty="0">
                <a:latin typeface="Lucida Sans"/>
                <a:cs typeface="Lucida Sans"/>
              </a:rPr>
              <a:t>, </a:t>
            </a:r>
            <a:r>
              <a:rPr sz="2400" b="1" i="1" spc="-170" dirty="0">
                <a:latin typeface="Lucida Sans"/>
                <a:cs typeface="Lucida Sans"/>
              </a:rPr>
              <a:t>that </a:t>
            </a:r>
            <a:r>
              <a:rPr sz="2400" b="1" i="1" spc="-70" dirty="0">
                <a:latin typeface="Lucida Sans"/>
                <a:cs typeface="Lucida Sans"/>
              </a:rPr>
              <a:t>it’s</a:t>
            </a:r>
            <a:r>
              <a:rPr sz="2400" b="1" i="1" spc="-229" dirty="0">
                <a:latin typeface="Lucida Sans"/>
                <a:cs typeface="Lucida Sans"/>
              </a:rPr>
              <a:t> </a:t>
            </a:r>
            <a:r>
              <a:rPr sz="2400" b="1" i="1" spc="-60" dirty="0">
                <a:latin typeface="Lucida Sans"/>
                <a:cs typeface="Lucida Sans"/>
              </a:rPr>
              <a:t>OK.</a:t>
            </a:r>
            <a:endParaRPr sz="2400">
              <a:latin typeface="Lucida Sans"/>
              <a:cs typeface="Lucida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96000" y="3581400"/>
            <a:ext cx="2362200" cy="22699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34000" y="3657600"/>
            <a:ext cx="3374699" cy="25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50309" y="467359"/>
            <a:ext cx="16427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latin typeface="Arial"/>
                <a:cs typeface="Arial"/>
              </a:rPr>
              <a:t>N</a:t>
            </a:r>
            <a:r>
              <a:rPr dirty="0"/>
              <a:t>ouns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0869" y="1676400"/>
            <a:ext cx="7400925" cy="3550920"/>
          </a:xfrm>
          <a:prstGeom prst="rect">
            <a:avLst/>
          </a:prstGeom>
        </p:spPr>
        <p:txBody>
          <a:bodyPr vert="horz" wrap="square" lIns="0" tIns="121920" rIns="0" bIns="0" rtlCol="0">
            <a:spAutoFit/>
          </a:bodyPr>
          <a:lstStyle/>
          <a:p>
            <a:pPr marL="354965" marR="5080" indent="-342900">
              <a:lnSpc>
                <a:spcPct val="74400"/>
              </a:lnSpc>
              <a:spcBef>
                <a:spcPts val="96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Nouns name people, </a:t>
            </a:r>
            <a:r>
              <a:rPr sz="2800" dirty="0">
                <a:latin typeface="Arial"/>
                <a:cs typeface="Arial"/>
              </a:rPr>
              <a:t>places, things, </a:t>
            </a:r>
            <a:r>
              <a:rPr sz="2800" spc="-5" dirty="0">
                <a:latin typeface="Arial"/>
                <a:cs typeface="Arial"/>
              </a:rPr>
              <a:t>ideas </a:t>
            </a:r>
            <a:r>
              <a:rPr sz="2800" dirty="0">
                <a:latin typeface="Arial"/>
                <a:cs typeface="Arial"/>
              </a:rPr>
              <a:t>or  </a:t>
            </a:r>
            <a:r>
              <a:rPr sz="2800" spc="-5" dirty="0">
                <a:latin typeface="Arial"/>
                <a:cs typeface="Arial"/>
              </a:rPr>
              <a:t>qualities:</a:t>
            </a:r>
            <a:endParaRPr sz="2800">
              <a:latin typeface="Arial"/>
              <a:cs typeface="Arial"/>
            </a:endParaRPr>
          </a:p>
          <a:p>
            <a:pPr marL="755650" lvl="1" indent="-286385">
              <a:lnSpc>
                <a:spcPts val="2670"/>
              </a:lnSpc>
              <a:buChar char="–"/>
              <a:tabLst>
                <a:tab pos="755650" algn="l"/>
              </a:tabLst>
            </a:pPr>
            <a:r>
              <a:rPr sz="2400" spc="-10" dirty="0">
                <a:latin typeface="Arial"/>
                <a:cs typeface="Arial"/>
              </a:rPr>
              <a:t>People: </a:t>
            </a:r>
            <a:r>
              <a:rPr sz="2400" spc="-5" dirty="0">
                <a:latin typeface="Arial"/>
                <a:cs typeface="Arial"/>
              </a:rPr>
              <a:t>Josh, girl, family, choir,</a:t>
            </a:r>
            <a:r>
              <a:rPr sz="2400" spc="7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team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ts val="2740"/>
              </a:lnSpc>
              <a:buChar char="–"/>
              <a:tabLst>
                <a:tab pos="755650" algn="l"/>
              </a:tabLst>
            </a:pPr>
            <a:r>
              <a:rPr sz="2400" spc="-5" dirty="0">
                <a:latin typeface="Arial"/>
                <a:cs typeface="Arial"/>
              </a:rPr>
              <a:t>Places: backyard, Florida,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library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ts val="2735"/>
              </a:lnSpc>
              <a:buChar char="–"/>
              <a:tabLst>
                <a:tab pos="755650" algn="l"/>
              </a:tabLst>
            </a:pPr>
            <a:r>
              <a:rPr sz="2400" spc="-10" dirty="0">
                <a:latin typeface="Arial"/>
                <a:cs typeface="Arial"/>
              </a:rPr>
              <a:t>Things: </a:t>
            </a:r>
            <a:r>
              <a:rPr sz="2400" spc="-5" dirty="0">
                <a:latin typeface="Arial"/>
                <a:cs typeface="Arial"/>
              </a:rPr>
              <a:t>house, book,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river</a:t>
            </a:r>
            <a:endParaRPr sz="2400">
              <a:latin typeface="Arial"/>
              <a:cs typeface="Arial"/>
            </a:endParaRPr>
          </a:p>
          <a:p>
            <a:pPr marL="755650" lvl="1" indent="-286385">
              <a:lnSpc>
                <a:spcPts val="2805"/>
              </a:lnSpc>
              <a:buChar char="–"/>
              <a:tabLst>
                <a:tab pos="755650" algn="l"/>
              </a:tabLst>
            </a:pPr>
            <a:r>
              <a:rPr sz="2400" spc="-5" dirty="0">
                <a:latin typeface="Arial"/>
                <a:cs typeface="Arial"/>
              </a:rPr>
              <a:t>Ideas/qualities: freedom, greed,</a:t>
            </a:r>
            <a:r>
              <a:rPr sz="2400" spc="3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excitement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100">
              <a:latin typeface="Arial"/>
              <a:cs typeface="Arial"/>
            </a:endParaRPr>
          </a:p>
          <a:p>
            <a:pPr marL="354965" marR="2177415">
              <a:lnSpc>
                <a:spcPts val="2730"/>
              </a:lnSpc>
            </a:pPr>
            <a:r>
              <a:rPr sz="2400" b="1" i="1" spc="-155" dirty="0">
                <a:solidFill>
                  <a:srgbClr val="0066FF"/>
                </a:solidFill>
                <a:latin typeface="Lucida Sans"/>
                <a:cs typeface="Lucida Sans"/>
              </a:rPr>
              <a:t>Amir </a:t>
            </a:r>
            <a:r>
              <a:rPr sz="2400" b="1" i="1" spc="-130" dirty="0">
                <a:latin typeface="Lucida Sans"/>
                <a:cs typeface="Lucida Sans"/>
              </a:rPr>
              <a:t>bragged </a:t>
            </a:r>
            <a:r>
              <a:rPr sz="2400" b="1" i="1" spc="-100" dirty="0">
                <a:latin typeface="Lucida Sans"/>
                <a:cs typeface="Lucida Sans"/>
              </a:rPr>
              <a:t>to </a:t>
            </a:r>
            <a:r>
              <a:rPr sz="2400" b="1" i="1" spc="-25" dirty="0">
                <a:latin typeface="Lucida Sans"/>
                <a:cs typeface="Lucida Sans"/>
              </a:rPr>
              <a:t>his </a:t>
            </a:r>
            <a:r>
              <a:rPr sz="2400" b="1" i="1" spc="-20" dirty="0">
                <a:solidFill>
                  <a:srgbClr val="0066FF"/>
                </a:solidFill>
                <a:latin typeface="Lucida Sans"/>
                <a:cs typeface="Lucida Sans"/>
              </a:rPr>
              <a:t>cousin</a:t>
            </a:r>
            <a:r>
              <a:rPr sz="2400" b="1" i="1" spc="-225" dirty="0">
                <a:solidFill>
                  <a:srgbClr val="0066FF"/>
                </a:solidFill>
                <a:latin typeface="Lucida Sans"/>
                <a:cs typeface="Lucida Sans"/>
              </a:rPr>
              <a:t> </a:t>
            </a:r>
            <a:r>
              <a:rPr sz="2400" b="1" i="1" spc="-120" dirty="0">
                <a:latin typeface="Lucida Sans"/>
                <a:cs typeface="Lucida Sans"/>
              </a:rPr>
              <a:t>about  </a:t>
            </a:r>
            <a:r>
              <a:rPr sz="2400" b="1" i="1" spc="-25" dirty="0">
                <a:latin typeface="Lucida Sans"/>
                <a:cs typeface="Lucida Sans"/>
              </a:rPr>
              <a:t>his </a:t>
            </a:r>
            <a:r>
              <a:rPr sz="2400" b="1" i="1" spc="-120" dirty="0">
                <a:latin typeface="Lucida Sans"/>
                <a:cs typeface="Lucida Sans"/>
              </a:rPr>
              <a:t>baby </a:t>
            </a:r>
            <a:r>
              <a:rPr sz="2400" b="1" i="1" spc="-110" dirty="0">
                <a:latin typeface="Lucida Sans"/>
                <a:cs typeface="Lucida Sans"/>
              </a:rPr>
              <a:t>daughter’s</a:t>
            </a:r>
            <a:r>
              <a:rPr sz="2400" b="1" i="1" spc="-245" dirty="0">
                <a:latin typeface="Lucida Sans"/>
                <a:cs typeface="Lucida Sans"/>
              </a:rPr>
              <a:t> </a:t>
            </a:r>
            <a:r>
              <a:rPr sz="2400" b="1" i="1" spc="-120" dirty="0">
                <a:solidFill>
                  <a:srgbClr val="0066FF"/>
                </a:solidFill>
                <a:latin typeface="Lucida Sans"/>
                <a:cs typeface="Lucida Sans"/>
              </a:rPr>
              <a:t>beauty</a:t>
            </a:r>
            <a:r>
              <a:rPr sz="2400" b="1" i="1" spc="-120" dirty="0">
                <a:latin typeface="Lucida Sans"/>
                <a:cs typeface="Lucida Sans"/>
              </a:rPr>
              <a:t>.</a:t>
            </a:r>
            <a:endParaRPr sz="2400">
              <a:latin typeface="Lucida Sans"/>
              <a:cs typeface="Lucida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29200" y="3808729"/>
            <a:ext cx="3515359" cy="23393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50309" y="467359"/>
            <a:ext cx="16427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latin typeface="Arial"/>
                <a:cs typeface="Arial"/>
              </a:rPr>
              <a:t>N</a:t>
            </a:r>
            <a:r>
              <a:rPr dirty="0"/>
              <a:t>ouns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4669" y="1540933"/>
            <a:ext cx="7576820" cy="3369310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6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Nouns </a:t>
            </a:r>
            <a:r>
              <a:rPr sz="2800" dirty="0">
                <a:latin typeface="Arial"/>
                <a:cs typeface="Arial"/>
              </a:rPr>
              <a:t>take </a:t>
            </a:r>
            <a:r>
              <a:rPr sz="2800" spc="-5" dirty="0">
                <a:latin typeface="Arial"/>
                <a:cs typeface="Arial"/>
              </a:rPr>
              <a:t>two</a:t>
            </a:r>
            <a:r>
              <a:rPr sz="2800" spc="2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forms:</a:t>
            </a:r>
            <a:endParaRPr sz="2800">
              <a:latin typeface="Arial"/>
              <a:cs typeface="Arial"/>
            </a:endParaRPr>
          </a:p>
          <a:p>
            <a:pPr marL="755015" marR="205104" lvl="1" indent="-285750">
              <a:lnSpc>
                <a:spcPts val="2680"/>
              </a:lnSpc>
              <a:spcBef>
                <a:spcPts val="655"/>
              </a:spcBef>
              <a:buChar char="–"/>
              <a:tabLst>
                <a:tab pos="755650" algn="l"/>
              </a:tabLst>
            </a:pPr>
            <a:r>
              <a:rPr sz="2400" spc="-5" dirty="0">
                <a:solidFill>
                  <a:srgbClr val="0066FF"/>
                </a:solidFill>
                <a:latin typeface="Arial"/>
                <a:cs typeface="Arial"/>
              </a:rPr>
              <a:t>Common </a:t>
            </a:r>
            <a:r>
              <a:rPr sz="2400" spc="-10" dirty="0">
                <a:solidFill>
                  <a:srgbClr val="0066FF"/>
                </a:solidFill>
                <a:latin typeface="Arial"/>
                <a:cs typeface="Arial"/>
              </a:rPr>
              <a:t>nouns </a:t>
            </a:r>
            <a:r>
              <a:rPr sz="2400" dirty="0">
                <a:latin typeface="Arial"/>
                <a:cs typeface="Arial"/>
              </a:rPr>
              <a:t>are </a:t>
            </a:r>
            <a:r>
              <a:rPr sz="2400" spc="-10" dirty="0">
                <a:latin typeface="Arial"/>
                <a:cs typeface="Arial"/>
              </a:rPr>
              <a:t>not </a:t>
            </a:r>
            <a:r>
              <a:rPr sz="2400" spc="-5" dirty="0">
                <a:latin typeface="Arial"/>
                <a:cs typeface="Arial"/>
              </a:rPr>
              <a:t>capitalized </a:t>
            </a:r>
            <a:r>
              <a:rPr sz="2400" spc="-10" dirty="0">
                <a:latin typeface="Arial"/>
                <a:cs typeface="Arial"/>
              </a:rPr>
              <a:t>and </a:t>
            </a:r>
            <a:r>
              <a:rPr sz="2400" spc="-5" dirty="0">
                <a:latin typeface="Arial"/>
                <a:cs typeface="Arial"/>
              </a:rPr>
              <a:t>refer </a:t>
            </a:r>
            <a:r>
              <a:rPr sz="2400" dirty="0">
                <a:latin typeface="Arial"/>
                <a:cs typeface="Arial"/>
              </a:rPr>
              <a:t>to a  </a:t>
            </a:r>
            <a:r>
              <a:rPr sz="2400" spc="-5" dirty="0">
                <a:latin typeface="Arial"/>
                <a:cs typeface="Arial"/>
              </a:rPr>
              <a:t>generic person or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thing.</a:t>
            </a:r>
            <a:endParaRPr sz="2400">
              <a:latin typeface="Arial"/>
              <a:cs typeface="Arial"/>
            </a:endParaRPr>
          </a:p>
          <a:p>
            <a:pPr marL="755015" marR="5080" lvl="1" indent="-285750">
              <a:lnSpc>
                <a:spcPts val="2680"/>
              </a:lnSpc>
              <a:spcBef>
                <a:spcPts val="590"/>
              </a:spcBef>
              <a:buChar char="–"/>
              <a:tabLst>
                <a:tab pos="755650" algn="l"/>
              </a:tabLst>
            </a:pPr>
            <a:r>
              <a:rPr sz="2400" spc="-5" dirty="0">
                <a:solidFill>
                  <a:srgbClr val="007F00"/>
                </a:solidFill>
                <a:latin typeface="Arial"/>
                <a:cs typeface="Arial"/>
              </a:rPr>
              <a:t>Proper </a:t>
            </a:r>
            <a:r>
              <a:rPr sz="2400" spc="-10" dirty="0">
                <a:solidFill>
                  <a:srgbClr val="007F00"/>
                </a:solidFill>
                <a:latin typeface="Arial"/>
                <a:cs typeface="Arial"/>
              </a:rPr>
              <a:t>nouns </a:t>
            </a:r>
            <a:r>
              <a:rPr sz="2400" dirty="0">
                <a:latin typeface="Arial"/>
                <a:cs typeface="Arial"/>
              </a:rPr>
              <a:t>are </a:t>
            </a:r>
            <a:r>
              <a:rPr sz="2400" spc="-5" dirty="0">
                <a:latin typeface="Arial"/>
                <a:cs typeface="Arial"/>
              </a:rPr>
              <a:t>capitalized </a:t>
            </a:r>
            <a:r>
              <a:rPr sz="2400" spc="-10" dirty="0">
                <a:latin typeface="Arial"/>
                <a:cs typeface="Arial"/>
              </a:rPr>
              <a:t>and </a:t>
            </a:r>
            <a:r>
              <a:rPr sz="2400" spc="-5" dirty="0">
                <a:latin typeface="Arial"/>
                <a:cs typeface="Arial"/>
              </a:rPr>
              <a:t>refer </a:t>
            </a:r>
            <a:r>
              <a:rPr sz="2400" dirty="0">
                <a:latin typeface="Arial"/>
                <a:cs typeface="Arial"/>
              </a:rPr>
              <a:t>to a </a:t>
            </a:r>
            <a:r>
              <a:rPr sz="2400" spc="-5" dirty="0">
                <a:latin typeface="Arial"/>
                <a:cs typeface="Arial"/>
              </a:rPr>
              <a:t>special  person/thing.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550">
              <a:latin typeface="Arial"/>
              <a:cs typeface="Arial"/>
            </a:endParaRPr>
          </a:p>
          <a:p>
            <a:pPr marL="354965" marR="2909570">
              <a:lnSpc>
                <a:spcPct val="111500"/>
              </a:lnSpc>
            </a:pPr>
            <a:r>
              <a:rPr sz="2400" b="1" i="1" spc="-95" dirty="0">
                <a:solidFill>
                  <a:srgbClr val="007F00"/>
                </a:solidFill>
                <a:latin typeface="Lucida Sans"/>
                <a:cs typeface="Lucida Sans"/>
              </a:rPr>
              <a:t>Marcus </a:t>
            </a:r>
            <a:r>
              <a:rPr sz="2400" b="1" i="1" spc="-135" dirty="0">
                <a:latin typeface="Lucida Sans"/>
                <a:cs typeface="Lucida Sans"/>
              </a:rPr>
              <a:t>and </a:t>
            </a:r>
            <a:r>
              <a:rPr sz="2400" b="1" i="1" spc="-30" dirty="0">
                <a:latin typeface="Lucida Sans"/>
                <a:cs typeface="Lucida Sans"/>
              </a:rPr>
              <a:t>his </a:t>
            </a:r>
            <a:r>
              <a:rPr sz="2400" b="1" i="1" spc="-35" dirty="0">
                <a:solidFill>
                  <a:srgbClr val="0066FF"/>
                </a:solidFill>
                <a:latin typeface="Lucida Sans"/>
                <a:cs typeface="Lucida Sans"/>
              </a:rPr>
              <a:t>son, </a:t>
            </a:r>
            <a:r>
              <a:rPr sz="2400" b="1" i="1" spc="-40" dirty="0">
                <a:solidFill>
                  <a:srgbClr val="007F00"/>
                </a:solidFill>
                <a:latin typeface="Lucida Sans"/>
                <a:cs typeface="Lucida Sans"/>
              </a:rPr>
              <a:t>James,  </a:t>
            </a:r>
            <a:r>
              <a:rPr sz="2400" b="1" i="1" spc="-120" dirty="0">
                <a:latin typeface="Lucida Sans"/>
                <a:cs typeface="Lucida Sans"/>
              </a:rPr>
              <a:t>romped </a:t>
            </a:r>
            <a:r>
              <a:rPr sz="2400" b="1" i="1" spc="-90" dirty="0">
                <a:latin typeface="Lucida Sans"/>
                <a:cs typeface="Lucida Sans"/>
              </a:rPr>
              <a:t>in </a:t>
            </a:r>
            <a:r>
              <a:rPr sz="2400" b="1" i="1" spc="-105" dirty="0">
                <a:latin typeface="Lucida Sans"/>
                <a:cs typeface="Lucida Sans"/>
              </a:rPr>
              <a:t>the </a:t>
            </a:r>
            <a:r>
              <a:rPr sz="2400" b="1" i="1" spc="-190" dirty="0">
                <a:solidFill>
                  <a:srgbClr val="0066FF"/>
                </a:solidFill>
                <a:latin typeface="Lucida Sans"/>
                <a:cs typeface="Lucida Sans"/>
              </a:rPr>
              <a:t>park </a:t>
            </a:r>
            <a:r>
              <a:rPr sz="2400" b="1" i="1" spc="-95" dirty="0">
                <a:latin typeface="Lucida Sans"/>
                <a:cs typeface="Lucida Sans"/>
              </a:rPr>
              <a:t>in</a:t>
            </a:r>
            <a:r>
              <a:rPr sz="2400" b="1" i="1" spc="-165" dirty="0">
                <a:latin typeface="Lucida Sans"/>
                <a:cs typeface="Lucida Sans"/>
              </a:rPr>
              <a:t> </a:t>
            </a:r>
            <a:r>
              <a:rPr sz="2400" b="1" i="1" spc="-145" dirty="0">
                <a:solidFill>
                  <a:srgbClr val="007F00"/>
                </a:solidFill>
                <a:latin typeface="Lucida Sans"/>
                <a:cs typeface="Lucida Sans"/>
              </a:rPr>
              <a:t>Atlanta</a:t>
            </a:r>
            <a:r>
              <a:rPr sz="2400" b="1" i="1" spc="-145" dirty="0">
                <a:latin typeface="Lucida Sans"/>
                <a:cs typeface="Lucida Sans"/>
              </a:rPr>
              <a:t>.</a:t>
            </a:r>
            <a:endParaRPr sz="2400">
              <a:latin typeface="Lucida Sans"/>
              <a:cs typeface="Lucida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716</Words>
  <Application>Microsoft Office PowerPoint</Application>
  <PresentationFormat>On-screen Show (4:3)</PresentationFormat>
  <Paragraphs>136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What Are Parts of Speech?</vt:lpstr>
      <vt:lpstr>Think VAINCAPP</vt:lpstr>
      <vt:lpstr>Verbs</vt:lpstr>
      <vt:lpstr>Verbs</vt:lpstr>
      <vt:lpstr>Adjectives</vt:lpstr>
      <vt:lpstr>Interjections</vt:lpstr>
      <vt:lpstr>Nouns</vt:lpstr>
      <vt:lpstr>Nouns</vt:lpstr>
      <vt:lpstr>Conjunctions</vt:lpstr>
      <vt:lpstr>Conjunctions</vt:lpstr>
      <vt:lpstr>Adverbs</vt:lpstr>
      <vt:lpstr>Pronouns</vt:lpstr>
      <vt:lpstr>Prepositions</vt:lpstr>
      <vt:lpstr>Identify the Parts of Speech</vt:lpstr>
      <vt:lpstr>Identify the Parts of Speech</vt:lpstr>
      <vt:lpstr>Identify the Parts of Speech</vt:lpstr>
      <vt:lpstr>What are the Parts of Speech?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Parts of Speech</dc:title>
  <dc:creator>LaRae</dc:creator>
  <cp:lastModifiedBy>Izhar Ahmad</cp:lastModifiedBy>
  <cp:revision>5</cp:revision>
  <dcterms:created xsi:type="dcterms:W3CDTF">2020-04-12T16:02:30Z</dcterms:created>
  <dcterms:modified xsi:type="dcterms:W3CDTF">2020-04-12T16:33:28Z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2009-09-30T00:00:00Z</vt:filetime>
  </property>
  <property fmtid="{D5CDD505-2E9C-101B-9397-08002B2CF9AE}" pid="3" name="Creator">
    <vt:lpwstr>Impress</vt:lpwstr>
  </property>
  <property fmtid="{D5CDD505-2E9C-101B-9397-08002B2CF9AE}" pid="4" name="LastSaved">
    <vt:filetime>2009-09-30T00:00:00Z</vt:filetime>
  </property>
</Properties>
</file>